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256" r:id="rId2"/>
    <p:sldId id="363" r:id="rId3"/>
    <p:sldId id="331" r:id="rId4"/>
    <p:sldId id="341" r:id="rId5"/>
    <p:sldId id="343" r:id="rId6"/>
    <p:sldId id="342" r:id="rId7"/>
    <p:sldId id="344" r:id="rId8"/>
    <p:sldId id="332" r:id="rId9"/>
    <p:sldId id="336" r:id="rId10"/>
    <p:sldId id="308" r:id="rId11"/>
    <p:sldId id="317" r:id="rId12"/>
    <p:sldId id="316" r:id="rId13"/>
    <p:sldId id="303" r:id="rId14"/>
    <p:sldId id="318" r:id="rId15"/>
    <p:sldId id="319" r:id="rId16"/>
    <p:sldId id="337" r:id="rId17"/>
    <p:sldId id="309" r:id="rId18"/>
    <p:sldId id="310" r:id="rId19"/>
    <p:sldId id="311" r:id="rId20"/>
    <p:sldId id="259" r:id="rId21"/>
    <p:sldId id="260" r:id="rId22"/>
    <p:sldId id="261" r:id="rId23"/>
    <p:sldId id="263" r:id="rId24"/>
    <p:sldId id="262" r:id="rId25"/>
    <p:sldId id="265" r:id="rId26"/>
    <p:sldId id="267" r:id="rId27"/>
    <p:sldId id="269" r:id="rId28"/>
    <p:sldId id="270" r:id="rId29"/>
    <p:sldId id="264" r:id="rId30"/>
    <p:sldId id="271" r:id="rId31"/>
    <p:sldId id="273" r:id="rId32"/>
    <p:sldId id="272" r:id="rId33"/>
    <p:sldId id="360" r:id="rId34"/>
    <p:sldId id="320" r:id="rId35"/>
    <p:sldId id="312" r:id="rId36"/>
    <p:sldId id="313" r:id="rId37"/>
    <p:sldId id="314" r:id="rId38"/>
    <p:sldId id="278" r:id="rId39"/>
    <p:sldId id="277" r:id="rId40"/>
    <p:sldId id="279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305" r:id="rId54"/>
    <p:sldId id="293" r:id="rId55"/>
    <p:sldId id="304" r:id="rId56"/>
    <p:sldId id="307" r:id="rId57"/>
    <p:sldId id="294" r:id="rId58"/>
    <p:sldId id="295" r:id="rId59"/>
    <p:sldId id="296" r:id="rId60"/>
    <p:sldId id="315" r:id="rId61"/>
    <p:sldId id="297" r:id="rId62"/>
    <p:sldId id="306" r:id="rId63"/>
    <p:sldId id="298" r:id="rId64"/>
    <p:sldId id="299" r:id="rId65"/>
    <p:sldId id="300" r:id="rId66"/>
    <p:sldId id="364" r:id="rId67"/>
    <p:sldId id="365" r:id="rId68"/>
    <p:sldId id="366" r:id="rId69"/>
    <p:sldId id="301" r:id="rId70"/>
    <p:sldId id="339" r:id="rId71"/>
    <p:sldId id="340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dLbls>
            <c:dLbl>
              <c:idx val="4"/>
              <c:layout>
                <c:manualLayout>
                  <c:x val="1.0189696466868105E-2"/>
                  <c:y val="2.3564794682616211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Coal</c:v>
                </c:pt>
                <c:pt idx="1">
                  <c:v>Petroleum</c:v>
                </c:pt>
                <c:pt idx="2">
                  <c:v>Natural Gas</c:v>
                </c:pt>
                <c:pt idx="3">
                  <c:v>Nuclear</c:v>
                </c:pt>
                <c:pt idx="4">
                  <c:v>Hydroelectric</c:v>
                </c:pt>
                <c:pt idx="5">
                  <c:v>Other Renewables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1873516</c:v>
                </c:pt>
                <c:pt idx="1">
                  <c:v>128800</c:v>
                </c:pt>
                <c:pt idx="2">
                  <c:v>531257</c:v>
                </c:pt>
                <c:pt idx="3">
                  <c:v>673702</c:v>
                </c:pt>
                <c:pt idx="4">
                  <c:v>323336</c:v>
                </c:pt>
                <c:pt idx="5" formatCode="#,##0">
                  <c:v>77088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dLbls>
            <c:dLbl>
              <c:idx val="4"/>
              <c:layout>
                <c:manualLayout>
                  <c:x val="1.0189696466868105E-2"/>
                  <c:y val="2.3564794682616209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Coal</c:v>
                </c:pt>
                <c:pt idx="1">
                  <c:v>Petroleum</c:v>
                </c:pt>
                <c:pt idx="2">
                  <c:v>Natural Gas</c:v>
                </c:pt>
                <c:pt idx="3">
                  <c:v>Nuclear</c:v>
                </c:pt>
                <c:pt idx="4">
                  <c:v>Hydroelectric</c:v>
                </c:pt>
                <c:pt idx="5">
                  <c:v>Other Renewables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1847290</c:v>
                </c:pt>
                <c:pt idx="1">
                  <c:v>37061</c:v>
                </c:pt>
                <c:pt idx="2">
                  <c:v>987697</c:v>
                </c:pt>
                <c:pt idx="3">
                  <c:v>806968</c:v>
                </c:pt>
                <c:pt idx="4">
                  <c:v>260203</c:v>
                </c:pt>
                <c:pt idx="5" formatCode="#,##0">
                  <c:v>167173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/>
          </c:spPr>
          <c:dLbls>
            <c:dLbl>
              <c:idx val="4"/>
              <c:layout>
                <c:manualLayout>
                  <c:x val="1.0189696466868105E-2"/>
                  <c:y val="2.3564794682616209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Sheet1!$A$2:$A$7</c:f>
              <c:strCache>
                <c:ptCount val="6"/>
                <c:pt idx="0">
                  <c:v>Coal</c:v>
                </c:pt>
                <c:pt idx="1">
                  <c:v>Petroleum</c:v>
                </c:pt>
                <c:pt idx="2">
                  <c:v>Natural Gas</c:v>
                </c:pt>
                <c:pt idx="3">
                  <c:v>Nuclear</c:v>
                </c:pt>
                <c:pt idx="4">
                  <c:v>Hydroelectric</c:v>
                </c:pt>
                <c:pt idx="5">
                  <c:v>Other Renewables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1734265</c:v>
                </c:pt>
                <c:pt idx="1">
                  <c:v>28162</c:v>
                </c:pt>
                <c:pt idx="2">
                  <c:v>1016594.9999999992</c:v>
                </c:pt>
                <c:pt idx="3">
                  <c:v>790225</c:v>
                </c:pt>
                <c:pt idx="4">
                  <c:v>325074</c:v>
                </c:pt>
                <c:pt idx="5" formatCode="#,##0">
                  <c:v>194993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4E42F-F43E-8449-A9DA-CF008CFA9A69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83721-A03C-D143-90A1-CB8F1F3885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54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417C0-1CC3-CE42-AA48-3D5D71036995}" type="datetimeFigureOut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F40A9-54A0-204C-8693-F04C4B9BB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040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npc.com.cn/jszdsmhd/index.jhtml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npc.com.cn/jszdsmhd/index.jhtml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npc.com.cn/jszdsmhd/index.jhtml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npc.com.cn/jszdsmhd/index.jhtml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80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86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4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7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03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4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56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17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224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08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2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1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64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8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63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48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36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40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5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38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10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386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37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24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277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50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30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82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01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949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053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77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285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129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57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435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145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306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717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86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860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065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96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695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18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301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200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989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330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434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828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066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2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2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904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434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82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586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155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718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563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sourced from </a:t>
            </a:r>
            <a:r>
              <a:rPr lang="en-US" dirty="0" smtClean="0">
                <a:hlinkClick r:id="rId3"/>
              </a:rPr>
              <a:t>http://www.smnpc.com.cn/jszdsmhd/index.jhtml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99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sourced from </a:t>
            </a:r>
            <a:r>
              <a:rPr lang="en-US" dirty="0" smtClean="0">
                <a:hlinkClick r:id="rId3"/>
              </a:rPr>
              <a:t>http://www.smnpc.com.cn/jszdsmhd/index.jhtml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193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sourced from </a:t>
            </a:r>
            <a:r>
              <a:rPr lang="en-US" dirty="0" smtClean="0">
                <a:hlinkClick r:id="rId3"/>
              </a:rPr>
              <a:t>http://www.smnpc.com.cn/jszdsmhd/index.jhtml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098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Picture sourced from </a:t>
            </a:r>
            <a:r>
              <a:rPr lang="en-US" dirty="0" smtClean="0">
                <a:hlinkClick r:id="rId3"/>
              </a:rPr>
              <a:t>http://www.smnpc.com.cn/jszdsmhd/index.jhtml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96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536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 unknown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50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4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3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F40A9-54A0-204C-8693-F04C4B9BB60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4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47FF5-6035-BC44-ACE0-A2A5B321E9D8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464F-AD01-8C49-BA60-B8EC26E8A4E6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A06E1-762B-3142-B3BB-40C1C00EB108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6755-0289-1040-9FCF-A93845C72BCF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8E80-899A-1E49-9808-004B22BB91D1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79D65-EA19-2140-A857-1357DDC310E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67DD7-F3C4-7C4F-ACD1-98046821DBD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DF820-B3A7-1744-A406-F88D0AE65417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-2200635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10800000">
            <a:off x="364383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08822" y="457200"/>
            <a:ext cx="6497637" cy="5937250"/>
          </a:xfrm>
        </p:spPr>
        <p:txBody>
          <a:bodyPr vert="horz"/>
          <a:lstStyle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C684-5BD8-A540-89DF-636CBF46610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3648" y="457200"/>
            <a:ext cx="137412" cy="5934457"/>
            <a:chOff x="7557246" y="457200"/>
            <a:chExt cx="137412" cy="5934457"/>
          </a:xfrm>
        </p:grpSpPr>
        <p:sp>
          <p:nvSpPr>
            <p:cNvPr id="9" name="Rectangle 8"/>
            <p:cNvSpPr/>
            <p:nvPr/>
          </p:nvSpPr>
          <p:spPr>
            <a:xfrm rot="5400000">
              <a:off x="7072320" y="942127"/>
              <a:ext cx="1107265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6676868" y="2445405"/>
              <a:ext cx="1898168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6161199" y="4858198"/>
              <a:ext cx="2929506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352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78513" y="601632"/>
            <a:ext cx="4342701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8513" y="45719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5" y="597170"/>
            <a:ext cx="4337050" cy="1004295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8513" y="2055528"/>
            <a:ext cx="4342429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309" y="1601465"/>
            <a:ext cx="4298634" cy="36730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25736-5C7A-CA47-97C5-A8041B25BDDE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4621215" y="601632"/>
            <a:ext cx="4233671" cy="58064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79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9863-0BEC-4A4B-8C2D-1B23D52EC35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ED826-F88D-A44E-82CF-630175D0624E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B8954-81B6-1341-8E25-E771787DD369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E8CF-C3B8-E04D-9EE9-1CD294C614C5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529EA-B3A6-B24C-9A58-67919844D66F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EF532-1CBA-7A4C-9C28-BE2A678D4BBC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A117-DB10-A64F-BD79-8BBBE45D233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6D908A7-DFC4-324A-846F-27E6F44202CE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iming>
    <p:tnLst>
      <p:par>
        <p:cTn id="1" dur="indefinite" restart="never" nodeType="tmRoot"/>
      </p:par>
    </p:tnLst>
  </p:timing>
  <p:hf hdr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pminder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gapminder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gapminder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gapminder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pminder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wmf"/><Relationship Id="rId4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emf"/><Relationship Id="rId4" Type="http://schemas.openxmlformats.org/officeDocument/2006/relationships/image" Target="../media/image1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752" b="752"/>
          <a:stretch>
            <a:fillRect/>
          </a:stretch>
        </p:blipFill>
        <p:spPr>
          <a:xfrm>
            <a:off x="284162" y="2156758"/>
            <a:ext cx="8574087" cy="4377391"/>
          </a:xfr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72420" y="1210235"/>
            <a:ext cx="7754284" cy="806824"/>
          </a:xfrm>
        </p:spPr>
        <p:txBody>
          <a:bodyPr/>
          <a:lstStyle/>
          <a:p>
            <a:r>
              <a:rPr lang="en-US" dirty="0" smtClean="0"/>
              <a:t>The American Nuclear Society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8633" y="555854"/>
            <a:ext cx="7810967" cy="645978"/>
          </a:xfrm>
        </p:spPr>
        <p:txBody>
          <a:bodyPr>
            <a:noAutofit/>
          </a:bodyPr>
          <a:lstStyle/>
          <a:p>
            <a:r>
              <a:rPr lang="en-US" sz="5400" dirty="0" smtClean="0"/>
              <a:t>Nuclear Energy </a:t>
            </a:r>
            <a:r>
              <a:rPr lang="en-US" sz="5400" dirty="0" smtClean="0">
                <a:latin typeface="+mn-lt"/>
              </a:rPr>
              <a:t>101</a:t>
            </a:r>
            <a:endParaRPr lang="en-US" sz="54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90125" y="43973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BE06F-30F7-9F46-85F7-19E6727E7195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ANS Congressional Seminar Series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15491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Credit: W. D. Pointer, Ph. D</a:t>
            </a:r>
          </a:p>
        </p:txBody>
      </p:sp>
    </p:spTree>
    <p:extLst>
      <p:ext uri="{BB962C8B-B14F-4D97-AF65-F5344CB8AC3E}">
        <p14:creationId xmlns:p14="http://schemas.microsoft.com/office/powerpoint/2010/main" val="31476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 we need more energy?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Electricity Enables Human Development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3"/>
              </a:rPr>
              <a:t>www.gapminder.org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0928" y="473075"/>
            <a:ext cx="7380000" cy="524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Electricity Enables Human Development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0101" y="473075"/>
            <a:ext cx="7380000" cy="5249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4"/>
              </a:rPr>
              <a:t>www.gapminder.org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731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Electricity Enables Human Development</a:t>
            </a: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0928" y="473075"/>
            <a:ext cx="7379173" cy="5232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4"/>
              </a:rPr>
              <a:t>www.gapminder.org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958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As nations develop they move up and to the right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0928" y="473075"/>
            <a:ext cx="7380000" cy="5241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4"/>
              </a:rPr>
              <a:t>www.gapminder.org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9944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Per Capita Use is Informative, </a:t>
            </a:r>
            <a:r>
              <a:rPr lang="en-US" sz="2000" dirty="0"/>
              <a:t>B</a:t>
            </a:r>
            <a:r>
              <a:rPr lang="en-US" sz="2000" dirty="0" smtClean="0"/>
              <a:t>ut Can </a:t>
            </a:r>
            <a:r>
              <a:rPr lang="en-US" sz="2000" dirty="0"/>
              <a:t>B</a:t>
            </a:r>
            <a:r>
              <a:rPr lang="en-US" sz="2000" dirty="0" smtClean="0"/>
              <a:t>e Misleading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FC37C-F350-3D4A-AC85-6F5080FCD4C1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50928" y="6006145"/>
            <a:ext cx="7036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Energy use is shown in </a:t>
            </a:r>
            <a:r>
              <a:rPr lang="en-US" sz="1100" dirty="0" err="1" smtClean="0"/>
              <a:t>Tonnes</a:t>
            </a:r>
            <a:r>
              <a:rPr lang="en-US" sz="1100" dirty="0" smtClean="0"/>
              <a:t> of Oil Equivalent (or TOE)</a:t>
            </a:r>
          </a:p>
          <a:p>
            <a:r>
              <a:rPr lang="en-US" sz="1100" dirty="0" smtClean="0"/>
              <a:t>Visualization </a:t>
            </a:r>
            <a:r>
              <a:rPr lang="en-US" sz="1100" dirty="0"/>
              <a:t>from </a:t>
            </a:r>
            <a:r>
              <a:rPr lang="en-US" sz="1100" b="1" dirty="0" err="1"/>
              <a:t>Gapminder</a:t>
            </a:r>
            <a:r>
              <a:rPr lang="en-US" sz="1100" b="1" dirty="0"/>
              <a:t> World</a:t>
            </a:r>
            <a:r>
              <a:rPr lang="en-US" sz="1100" dirty="0"/>
              <a:t>, powered by </a:t>
            </a:r>
            <a:r>
              <a:rPr lang="en-US" sz="1100" dirty="0" err="1"/>
              <a:t>Trendalyzer</a:t>
            </a:r>
            <a:r>
              <a:rPr lang="en-US" sz="1100" dirty="0"/>
              <a:t> from </a:t>
            </a:r>
            <a:r>
              <a:rPr lang="en-US" sz="1100" u="sng" dirty="0">
                <a:hlinkClick r:id="rId3"/>
              </a:rPr>
              <a:t>www.gapminder.org</a:t>
            </a:r>
            <a:endParaRPr lang="en-US" sz="1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0928" y="473075"/>
            <a:ext cx="7380000" cy="52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we need </a:t>
            </a:r>
            <a:r>
              <a:rPr lang="en-US" i="1" dirty="0" smtClean="0"/>
              <a:t>NUCLEAR</a:t>
            </a:r>
            <a:r>
              <a:rPr lang="en-US" dirty="0" smtClean="0"/>
              <a:t> energy?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Electric Generation in </a:t>
            </a:r>
            <a:r>
              <a:rPr lang="en-US" dirty="0" smtClean="0">
                <a:latin typeface="+mn-lt"/>
              </a:rPr>
              <a:t>1998</a:t>
            </a:r>
            <a:endParaRPr lang="en-US" dirty="0"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19625"/>
              </p:ext>
            </p:extLst>
          </p:nvPr>
        </p:nvGraphicFramePr>
        <p:xfrm>
          <a:off x="539750" y="1756972"/>
          <a:ext cx="7985125" cy="452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1584" y="6069469"/>
            <a:ext cx="2436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/>
              <a:t>Electric Power Annual </a:t>
            </a:r>
            <a:r>
              <a:rPr lang="en-US" sz="1100" dirty="0" smtClean="0"/>
              <a:t>2010</a:t>
            </a:r>
          </a:p>
          <a:p>
            <a:r>
              <a:rPr lang="en-US" sz="1100" dirty="0" smtClean="0"/>
              <a:t>U.S. Energy Information Administration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522997" y="1771913"/>
            <a:ext cx="362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3.620 BILLION  </a:t>
            </a:r>
            <a:r>
              <a:rPr lang="en-US" dirty="0" err="1" smtClean="0"/>
              <a:t>Megawatthours</a:t>
            </a:r>
            <a:r>
              <a:rPr lang="en-US" dirty="0" smtClean="0"/>
              <a:t> 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0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Electric Generation in </a:t>
            </a:r>
            <a:r>
              <a:rPr lang="en-US" dirty="0" smtClean="0">
                <a:latin typeface="+mn-lt"/>
              </a:rPr>
              <a:t>2010</a:t>
            </a:r>
            <a:endParaRPr lang="en-US" dirty="0"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3015542"/>
              </p:ext>
            </p:extLst>
          </p:nvPr>
        </p:nvGraphicFramePr>
        <p:xfrm>
          <a:off x="539750" y="1756972"/>
          <a:ext cx="7985125" cy="452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1584" y="6069469"/>
            <a:ext cx="2436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/>
              <a:t>Electric Power Annual </a:t>
            </a:r>
            <a:r>
              <a:rPr lang="en-US" sz="1100" dirty="0" smtClean="0"/>
              <a:t>2010</a:t>
            </a:r>
          </a:p>
          <a:p>
            <a:r>
              <a:rPr lang="en-US" sz="1100" dirty="0" smtClean="0"/>
              <a:t>U.S. Energy Information Administration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522997" y="1771913"/>
            <a:ext cx="362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4.125 BILLION  </a:t>
            </a:r>
            <a:r>
              <a:rPr lang="en-US" dirty="0" err="1" smtClean="0"/>
              <a:t>Megawatthours</a:t>
            </a:r>
            <a:r>
              <a:rPr lang="en-US" dirty="0" smtClean="0"/>
              <a:t> Total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2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Electric Generation in </a:t>
            </a:r>
            <a:r>
              <a:rPr lang="en-US" dirty="0" smtClean="0">
                <a:latin typeface="+mn-lt"/>
              </a:rPr>
              <a:t>2011</a:t>
            </a:r>
            <a:endParaRPr lang="en-US" dirty="0"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357951"/>
              </p:ext>
            </p:extLst>
          </p:nvPr>
        </p:nvGraphicFramePr>
        <p:xfrm>
          <a:off x="539750" y="1756972"/>
          <a:ext cx="7985125" cy="4527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1584" y="6069469"/>
            <a:ext cx="2436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/>
              <a:t>Electric Power Annual </a:t>
            </a:r>
            <a:r>
              <a:rPr lang="en-US" sz="1100" dirty="0" smtClean="0"/>
              <a:t>2010</a:t>
            </a:r>
          </a:p>
          <a:p>
            <a:r>
              <a:rPr lang="en-US" sz="1100" dirty="0" smtClean="0"/>
              <a:t>U.S. Energy Information Administration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522997" y="1771913"/>
            <a:ext cx="362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4.105 BILLION  </a:t>
            </a:r>
            <a:r>
              <a:rPr lang="en-US" dirty="0" err="1" smtClean="0"/>
              <a:t>Megawatthours</a:t>
            </a:r>
            <a:r>
              <a:rPr lang="en-US" dirty="0" smtClean="0"/>
              <a:t> Total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22997" y="2293645"/>
            <a:ext cx="278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13.4% INCREASE since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7759700" cy="6858000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0" y="0"/>
            <a:ext cx="1371600" cy="6858000"/>
          </a:xfrm>
        </p:spPr>
        <p:txBody>
          <a:bodyPr vert="vert"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Shippingport</a:t>
            </a:r>
            <a:r>
              <a:rPr lang="en-US" dirty="0" smtClean="0"/>
              <a:t> Reactor Vessel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Let’s </a:t>
            </a:r>
            <a:r>
              <a:rPr lang="en-US" sz="2400" dirty="0" smtClean="0"/>
              <a:t>move on to </a:t>
            </a:r>
            <a:r>
              <a:rPr lang="en-US" sz="2400" dirty="0"/>
              <a:t>a truly important </a:t>
            </a:r>
            <a:r>
              <a:rPr lang="en-US" sz="2400" dirty="0" smtClean="0"/>
              <a:t>energy engineering </a:t>
            </a:r>
            <a:r>
              <a:rPr lang="en-US" sz="2400" dirty="0"/>
              <a:t>question.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61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your coffee pot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0235" y="2133600"/>
            <a:ext cx="5108015" cy="3992563"/>
          </a:xfrm>
        </p:spPr>
        <p:txBody>
          <a:bodyPr/>
          <a:lstStyle/>
          <a:p>
            <a:r>
              <a:rPr lang="en-US" dirty="0"/>
              <a:t>Why does the water pour out of your coffee pot’s filter basket into the pot below?</a:t>
            </a:r>
          </a:p>
          <a:p>
            <a:r>
              <a:rPr lang="en-US" dirty="0"/>
              <a:t>How does the water you put into your coffeepot go from the tank to the filter basket?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25" y="2232492"/>
            <a:ext cx="3342355" cy="389367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4AC2B-5C50-9E49-9DE6-DEB6A54C31A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Coffee Pots: The Naked Truth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24159"/>
            <a:ext cx="3770487" cy="3992563"/>
          </a:xfrm>
        </p:spPr>
        <p:txBody>
          <a:bodyPr>
            <a:normAutofit fontScale="92500"/>
          </a:bodyPr>
          <a:lstStyle/>
          <a:p>
            <a:r>
              <a:rPr lang="en-US" dirty="0"/>
              <a:t>Water absorbs </a:t>
            </a:r>
            <a:r>
              <a:rPr lang="en-US" b="1" dirty="0">
                <a:solidFill>
                  <a:schemeClr val="accent1"/>
                </a:solidFill>
              </a:rPr>
              <a:t>energy</a:t>
            </a:r>
          </a:p>
          <a:p>
            <a:r>
              <a:rPr lang="en-US" dirty="0"/>
              <a:t>Water’s </a:t>
            </a:r>
            <a:r>
              <a:rPr lang="en-US" b="1" dirty="0">
                <a:solidFill>
                  <a:schemeClr val="accent2"/>
                </a:solidFill>
              </a:rPr>
              <a:t>density </a:t>
            </a:r>
            <a:r>
              <a:rPr lang="en-US" dirty="0"/>
              <a:t>decreases with temperature</a:t>
            </a:r>
          </a:p>
          <a:p>
            <a:pPr lvl="1"/>
            <a:r>
              <a:rPr lang="en-US" dirty="0"/>
              <a:t>Steam’s density is MUCH lower than liquid water</a:t>
            </a:r>
          </a:p>
          <a:p>
            <a:r>
              <a:rPr lang="en-US" dirty="0"/>
              <a:t>Hot, low density water rises to filter </a:t>
            </a:r>
            <a:r>
              <a:rPr lang="en-US" dirty="0" smtClean="0"/>
              <a:t>basket</a:t>
            </a:r>
          </a:p>
          <a:p>
            <a:pPr lvl="1"/>
            <a:r>
              <a:rPr lang="en-US" dirty="0" smtClean="0"/>
              <a:t>Added energy enables water to do some useful work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4236633" y="2014280"/>
            <a:ext cx="4521687" cy="4723810"/>
            <a:chOff x="2922406" y="2130534"/>
            <a:chExt cx="4521687" cy="4723810"/>
          </a:xfrm>
        </p:grpSpPr>
        <p:sp>
          <p:nvSpPr>
            <p:cNvPr id="7" name="Arc 6"/>
            <p:cNvSpPr/>
            <p:nvPr/>
          </p:nvSpPr>
          <p:spPr>
            <a:xfrm>
              <a:off x="5615308" y="4545073"/>
              <a:ext cx="1371600" cy="1371600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7" idx="0"/>
            </p:cNvCxnSpPr>
            <p:nvPr/>
          </p:nvCxnSpPr>
          <p:spPr>
            <a:xfrm flipV="1">
              <a:off x="6986893" y="3645081"/>
              <a:ext cx="15" cy="1581202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615308" y="2130534"/>
              <a:ext cx="0" cy="309575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n 10"/>
            <p:cNvSpPr/>
            <p:nvPr/>
          </p:nvSpPr>
          <p:spPr>
            <a:xfrm>
              <a:off x="6529693" y="3048380"/>
              <a:ext cx="914400" cy="1216152"/>
            </a:xfrm>
            <a:prstGeom prst="can">
              <a:avLst/>
            </a:prstGeom>
            <a:solidFill>
              <a:srgbClr val="3366FF"/>
            </a:solidFill>
            <a:ln>
              <a:noFill/>
            </a:ln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437164" y="2195040"/>
              <a:ext cx="117814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3812568" y="2476880"/>
              <a:ext cx="1371600" cy="1117776"/>
              <a:chOff x="3812568" y="2476880"/>
              <a:chExt cx="1371600" cy="1117776"/>
            </a:xfrm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grpSpPr>
          <p:sp>
            <p:nvSpPr>
              <p:cNvPr id="22" name="Trapezoid 21"/>
              <p:cNvSpPr/>
              <p:nvPr/>
            </p:nvSpPr>
            <p:spPr>
              <a:xfrm rot="10800000">
                <a:off x="3812568" y="2591180"/>
                <a:ext cx="1371600" cy="914400"/>
              </a:xfrm>
              <a:prstGeom prst="trapezoid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812568" y="2476880"/>
                <a:ext cx="1371600" cy="2286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056770" y="3447104"/>
                <a:ext cx="885311" cy="14755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922406" y="4241342"/>
              <a:ext cx="2539294" cy="2318486"/>
            </a:xfrm>
            <a:prstGeom prst="rect">
              <a:avLst/>
            </a:prstGeom>
          </p:spPr>
        </p:pic>
        <p:cxnSp>
          <p:nvCxnSpPr>
            <p:cNvPr id="19" name="Straight Connector 18"/>
            <p:cNvCxnSpPr>
              <a:stCxn id="23" idx="4"/>
            </p:cNvCxnSpPr>
            <p:nvPr/>
          </p:nvCxnSpPr>
          <p:spPr>
            <a:xfrm flipH="1" flipV="1">
              <a:off x="4497759" y="2150595"/>
              <a:ext cx="609" cy="554885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5798914" y="3228194"/>
              <a:ext cx="0" cy="13168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808146" y="4376185"/>
              <a:ext cx="0" cy="102453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313548" y="2130534"/>
              <a:ext cx="0" cy="46064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465948" y="3780696"/>
              <a:ext cx="0" cy="46064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6319138" y="5962570"/>
              <a:ext cx="0" cy="45720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6556644" y="5718770"/>
              <a:ext cx="783364" cy="674156"/>
              <a:chOff x="6556644" y="5722525"/>
              <a:chExt cx="783364" cy="674156"/>
            </a:xfrm>
          </p:grpSpPr>
          <p:cxnSp>
            <p:nvCxnSpPr>
              <p:cNvPr id="43" name="Straight Arrow Connector 42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 flipH="1">
              <a:off x="5255940" y="5718770"/>
              <a:ext cx="783364" cy="674156"/>
              <a:chOff x="6556644" y="5722525"/>
              <a:chExt cx="783364" cy="674156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5905578" y="6485012"/>
              <a:ext cx="827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Energy</a:t>
              </a:r>
              <a:endParaRPr lang="en-US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17904" y="5999426"/>
            <a:ext cx="470889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NATURAL CONVECTION</a:t>
            </a:r>
            <a:endParaRPr lang="en-US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8" name="Date Placeholder 5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BB015-4699-5F4E-ADE6-EBBA635D3FA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9" name="Footer Placeholder 5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What does this have to do with </a:t>
            </a:r>
            <a:r>
              <a:rPr lang="en-US" sz="4400" i="1" dirty="0" smtClean="0"/>
              <a:t>NUCLEAR ENERGY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BE1C-CFA1-614A-9F3D-394AFE1DD68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66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This is worth a closer look.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pic>
        <p:nvPicPr>
          <p:cNvPr id="66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4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3839883" y="279758"/>
            <a:ext cx="4125914" cy="4382036"/>
            <a:chOff x="2922406" y="2130534"/>
            <a:chExt cx="4521687" cy="4723810"/>
          </a:xfrm>
        </p:grpSpPr>
        <p:sp>
          <p:nvSpPr>
            <p:cNvPr id="68" name="Arc 67"/>
            <p:cNvSpPr/>
            <p:nvPr/>
          </p:nvSpPr>
          <p:spPr>
            <a:xfrm>
              <a:off x="5615308" y="4545073"/>
              <a:ext cx="1371600" cy="1371600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/>
            <p:cNvCxnSpPr>
              <a:stCxn id="68" idx="0"/>
            </p:cNvCxnSpPr>
            <p:nvPr/>
          </p:nvCxnSpPr>
          <p:spPr>
            <a:xfrm flipV="1">
              <a:off x="6986893" y="3645081"/>
              <a:ext cx="15" cy="1581202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5615308" y="2130534"/>
              <a:ext cx="0" cy="309575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Can 70"/>
            <p:cNvSpPr/>
            <p:nvPr/>
          </p:nvSpPr>
          <p:spPr>
            <a:xfrm>
              <a:off x="6529693" y="3048380"/>
              <a:ext cx="914400" cy="1216152"/>
            </a:xfrm>
            <a:prstGeom prst="can">
              <a:avLst/>
            </a:prstGeom>
            <a:solidFill>
              <a:srgbClr val="3366FF"/>
            </a:solidFill>
            <a:ln>
              <a:noFill/>
            </a:ln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437164" y="2195040"/>
              <a:ext cx="1178144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3812568" y="2476880"/>
              <a:ext cx="1371600" cy="1117776"/>
              <a:chOff x="3812568" y="2476880"/>
              <a:chExt cx="1371600" cy="1117776"/>
            </a:xfrm>
            <a:effectLst>
              <a:outerShdw blurRad="101600" dist="50800" dir="8100000" algn="tr" rotWithShape="0">
                <a:prstClr val="black">
                  <a:alpha val="90000"/>
                </a:prstClr>
              </a:outerShdw>
            </a:effectLst>
          </p:grpSpPr>
          <p:sp>
            <p:nvSpPr>
              <p:cNvPr id="92" name="Trapezoid 91"/>
              <p:cNvSpPr/>
              <p:nvPr/>
            </p:nvSpPr>
            <p:spPr>
              <a:xfrm rot="10800000">
                <a:off x="3812568" y="2591180"/>
                <a:ext cx="1371600" cy="914400"/>
              </a:xfrm>
              <a:prstGeom prst="trapezoid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812568" y="2476880"/>
                <a:ext cx="1371600" cy="22860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056770" y="3447104"/>
                <a:ext cx="885311" cy="147552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2922406" y="4241342"/>
              <a:ext cx="2539294" cy="2318486"/>
            </a:xfrm>
            <a:prstGeom prst="rect">
              <a:avLst/>
            </a:prstGeom>
          </p:spPr>
        </p:pic>
        <p:cxnSp>
          <p:nvCxnSpPr>
            <p:cNvPr id="75" name="Straight Connector 74"/>
            <p:cNvCxnSpPr>
              <a:stCxn id="93" idx="4"/>
            </p:cNvCxnSpPr>
            <p:nvPr/>
          </p:nvCxnSpPr>
          <p:spPr>
            <a:xfrm flipH="1" flipV="1">
              <a:off x="4497759" y="2150595"/>
              <a:ext cx="609" cy="554885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5798914" y="3228194"/>
              <a:ext cx="0" cy="13168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6808146" y="4376185"/>
              <a:ext cx="0" cy="102453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313548" y="2130534"/>
              <a:ext cx="0" cy="46064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465948" y="3780696"/>
              <a:ext cx="0" cy="46064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6319138" y="5962570"/>
              <a:ext cx="0" cy="45720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6556644" y="5718770"/>
              <a:ext cx="783364" cy="674156"/>
              <a:chOff x="6556644" y="5722525"/>
              <a:chExt cx="783364" cy="674156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flipH="1">
              <a:off x="5255940" y="5718770"/>
              <a:ext cx="783364" cy="674156"/>
              <a:chOff x="6556644" y="5722525"/>
              <a:chExt cx="783364" cy="674156"/>
            </a:xfrm>
          </p:grpSpPr>
          <p:cxnSp>
            <p:nvCxnSpPr>
              <p:cNvPr id="84" name="Straight Arrow Connector 83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/>
            <p:cNvSpPr txBox="1"/>
            <p:nvPr/>
          </p:nvSpPr>
          <p:spPr>
            <a:xfrm>
              <a:off x="5905578" y="6485012"/>
              <a:ext cx="827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Energy</a:t>
              </a:r>
              <a:endParaRPr lang="en-US" dirty="0"/>
            </a:p>
          </p:txBody>
        </p:sp>
      </p:grpSp>
      <p:sp>
        <p:nvSpPr>
          <p:cNvPr id="96" name="Date Placeholder 9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F0FDA-586F-3340-9CB8-049B46293F02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97" name="Footer Placeholder 9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8" name="Slide Number Placeholder 9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6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First, we won’t need a coffee pot in a power plant.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sp>
        <p:nvSpPr>
          <p:cNvPr id="39" name="Can 38"/>
          <p:cNvSpPr/>
          <p:nvPr/>
        </p:nvSpPr>
        <p:spPr>
          <a:xfrm>
            <a:off x="7131432" y="1131197"/>
            <a:ext cx="834365" cy="1128162"/>
          </a:xfrm>
          <a:prstGeom prst="can">
            <a:avLst/>
          </a:prstGeom>
          <a:solidFill>
            <a:srgbClr val="3366FF"/>
          </a:solidFill>
          <a:ln>
            <a:noFill/>
          </a:ln>
          <a:effectLst>
            <a:outerShdw blurRad="101600" dist="50800" dir="8100000" algn="tr" rotWithShape="0">
              <a:prstClr val="black">
                <a:alpha val="9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222058" y="339597"/>
            <a:ext cx="1075024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4652131" y="601045"/>
            <a:ext cx="1251547" cy="1036903"/>
            <a:chOff x="3812568" y="2476880"/>
            <a:chExt cx="1371600" cy="1117776"/>
          </a:xfrm>
          <a:effectLst>
            <a:outerShdw blurRad="101600" dist="50800" dir="8100000" algn="tr" rotWithShape="0">
              <a:prstClr val="black">
                <a:alpha val="90000"/>
              </a:prstClr>
            </a:outerShdw>
          </a:effectLst>
        </p:grpSpPr>
        <p:sp>
          <p:nvSpPr>
            <p:cNvPr id="60" name="Trapezoid 59"/>
            <p:cNvSpPr/>
            <p:nvPr/>
          </p:nvSpPr>
          <p:spPr>
            <a:xfrm rot="10800000">
              <a:off x="3812568" y="2591180"/>
              <a:ext cx="1371600" cy="914400"/>
            </a:xfrm>
            <a:prstGeom prst="trapezoid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3812568" y="2476880"/>
              <a:ext cx="1371600" cy="228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056770" y="3447104"/>
              <a:ext cx="885311" cy="147552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839883" y="2237846"/>
            <a:ext cx="2317035" cy="2150740"/>
          </a:xfrm>
          <a:prstGeom prst="rect">
            <a:avLst/>
          </a:prstGeom>
        </p:spPr>
      </p:pic>
      <p:cxnSp>
        <p:nvCxnSpPr>
          <p:cNvPr id="43" name="Straight Connector 42"/>
          <p:cNvCxnSpPr>
            <a:stCxn id="61" idx="4"/>
          </p:cNvCxnSpPr>
          <p:nvPr/>
        </p:nvCxnSpPr>
        <p:spPr>
          <a:xfrm flipH="1" flipV="1">
            <a:off x="5277349" y="298368"/>
            <a:ext cx="556" cy="51473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109261" y="279758"/>
            <a:ext cx="0" cy="42731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248322" y="1810529"/>
            <a:ext cx="0" cy="42731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969168" y="279758"/>
            <a:ext cx="1901654" cy="3978904"/>
            <a:chOff x="5969168" y="279758"/>
            <a:chExt cx="1901654" cy="3978904"/>
          </a:xfrm>
        </p:grpSpPr>
        <p:sp>
          <p:nvSpPr>
            <p:cNvPr id="36" name="Arc 35"/>
            <p:cNvSpPr/>
            <p:nvPr/>
          </p:nvSpPr>
          <p:spPr>
            <a:xfrm>
              <a:off x="6297081" y="2519602"/>
              <a:ext cx="1251547" cy="1272363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aseline="30000" dirty="0"/>
            </a:p>
          </p:txBody>
        </p:sp>
        <p:cxnSp>
          <p:nvCxnSpPr>
            <p:cNvPr id="37" name="Straight Connector 36"/>
            <p:cNvCxnSpPr>
              <a:stCxn id="36" idx="0"/>
            </p:cNvCxnSpPr>
            <p:nvPr/>
          </p:nvCxnSpPr>
          <p:spPr>
            <a:xfrm flipV="1">
              <a:off x="7548615" y="1684725"/>
              <a:ext cx="14" cy="146680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6297081" y="279758"/>
              <a:ext cx="0" cy="2871768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6464617" y="1298001"/>
              <a:ext cx="0" cy="122160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385513" y="2362933"/>
              <a:ext cx="0" cy="95041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5969168" y="3608380"/>
              <a:ext cx="1901654" cy="650282"/>
              <a:chOff x="5969168" y="3608380"/>
              <a:chExt cx="1901654" cy="650282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 flipV="1">
                <a:off x="6939307" y="3834541"/>
                <a:ext cx="0" cy="424121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/>
            </p:nvGrpSpPr>
            <p:grpSpPr>
              <a:xfrm>
                <a:off x="7156024" y="3608380"/>
                <a:ext cx="714798" cy="625380"/>
                <a:chOff x="6556644" y="5722525"/>
                <a:chExt cx="783364" cy="674156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rot="20700000" flipV="1">
                  <a:off x="6556644" y="5939481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rot="19800000" flipV="1">
                  <a:off x="6774128" y="5859303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/>
                <p:cNvCxnSpPr/>
                <p:nvPr/>
              </p:nvCxnSpPr>
              <p:spPr>
                <a:xfrm rot="18900000" flipV="1">
                  <a:off x="6961916" y="5722525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 rot="18000000" flipV="1">
                  <a:off x="7111408" y="5547029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/>
            </p:nvGrpSpPr>
            <p:grpSpPr>
              <a:xfrm flipH="1">
                <a:off x="5969168" y="3608380"/>
                <a:ext cx="714798" cy="625380"/>
                <a:chOff x="6556644" y="5722525"/>
                <a:chExt cx="783364" cy="674156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rot="20700000" flipV="1">
                  <a:off x="6556644" y="5939481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9800000" flipV="1">
                  <a:off x="6774128" y="5859303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rot="18900000" flipV="1">
                  <a:off x="6961916" y="5722525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rot="18000000" flipV="1">
                  <a:off x="7111408" y="5547029"/>
                  <a:ext cx="0" cy="457200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1" name="TextBox 50"/>
          <p:cNvSpPr txBox="1"/>
          <p:nvPr/>
        </p:nvSpPr>
        <p:spPr>
          <a:xfrm>
            <a:off x="6561945" y="4319184"/>
            <a:ext cx="754723" cy="342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pic>
        <p:nvPicPr>
          <p:cNvPr id="63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43E6-BBCC-5548-B3F9-7560B5CB6939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4" name="Text Placeholder 4"/>
          <p:cNvSpPr txBox="1">
            <a:spLocks/>
          </p:cNvSpPr>
          <p:nvPr/>
        </p:nvSpPr>
        <p:spPr>
          <a:xfrm>
            <a:off x="3076924" y="5632170"/>
            <a:ext cx="5653507" cy="80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Next we should probably look at things from a different angle.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9" grpId="0" animBg="1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MM90004107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57" y="1543304"/>
            <a:ext cx="1299689" cy="257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We need a bigger heat source than a coffee pot’s hot plate.</a:t>
            </a:r>
          </a:p>
          <a:p>
            <a:r>
              <a:rPr lang="en-US" dirty="0"/>
              <a:t>Now let’s make some electricity!</a:t>
            </a:r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 rot="5400000" flipV="1">
            <a:off x="6611956" y="2912504"/>
            <a:ext cx="28" cy="2352034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951" y="1543304"/>
            <a:ext cx="2352036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953" y="1878009"/>
            <a:ext cx="152400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949" y="2994816"/>
            <a:ext cx="0" cy="152399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660644" y="876438"/>
            <a:ext cx="1042736" cy="3867331"/>
            <a:chOff x="3660644" y="876438"/>
            <a:chExt cx="1042736" cy="3867331"/>
          </a:xfrm>
        </p:grpSpPr>
        <p:cxnSp>
          <p:nvCxnSpPr>
            <p:cNvPr id="19" name="Straight Arrow Connector 18"/>
            <p:cNvCxnSpPr/>
            <p:nvPr/>
          </p:nvCxnSpPr>
          <p:spPr>
            <a:xfrm rot="5400000" flipV="1">
              <a:off x="4000686" y="2509337"/>
              <a:ext cx="0" cy="680084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 rot="5400000">
              <a:off x="3475146" y="3515536"/>
              <a:ext cx="1453661" cy="1002806"/>
              <a:chOff x="6556644" y="5722525"/>
              <a:chExt cx="783364" cy="674156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 rot="5400000" flipH="1">
              <a:off x="3475146" y="1101866"/>
              <a:ext cx="1453661" cy="1002806"/>
              <a:chOff x="6556644" y="5722525"/>
              <a:chExt cx="783364" cy="674156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rot="20700000" flipV="1">
                <a:off x="6556644" y="5939481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19800000" flipV="1">
                <a:off x="6774128" y="5859303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18900000" flipV="1">
                <a:off x="6961916" y="5722525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18000000" flipV="1">
                <a:off x="7111408" y="5547029"/>
                <a:ext cx="0" cy="45720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8A20-062F-5147-9DD3-6FEF792387B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165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4288" y="3590879"/>
            <a:ext cx="548640" cy="54864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M90004107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57" y="1543304"/>
            <a:ext cx="1299689" cy="257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How do we control how much electricity we make?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>
            <a:off x="5437641" y="4088490"/>
            <a:ext cx="1522314" cy="17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951" y="1543304"/>
            <a:ext cx="1524004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953" y="1878009"/>
            <a:ext cx="152400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949" y="2994816"/>
            <a:ext cx="0" cy="152399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16200000" flipH="1">
            <a:off x="5687340" y="1795749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779542" y="3756815"/>
            <a:ext cx="40107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84671" y="3983920"/>
            <a:ext cx="40107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49701" y="4105440"/>
            <a:ext cx="9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24" name="Trapezoid 23"/>
          <p:cNvSpPr/>
          <p:nvPr/>
        </p:nvSpPr>
        <p:spPr>
          <a:xfrm rot="16200000">
            <a:off x="7590789" y="2118861"/>
            <a:ext cx="640080" cy="45720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5277" y="2027420"/>
            <a:ext cx="548640" cy="64008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4" idx="0"/>
            <a:endCxn id="26" idx="1"/>
          </p:cNvCxnSpPr>
          <p:nvPr/>
        </p:nvCxnSpPr>
        <p:spPr>
          <a:xfrm>
            <a:off x="7682229" y="2347461"/>
            <a:ext cx="623048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34635" y="1513377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pic>
        <p:nvPicPr>
          <p:cNvPr id="32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0944-D71F-614D-9EF5-3CE505B7E28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4288" y="3590879"/>
            <a:ext cx="548640" cy="54864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M90004107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57" y="1543304"/>
            <a:ext cx="1299689" cy="257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a Power Plant like a Coffee Pot?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How do we control how much electricity we make?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t="-29421" b="-29421"/>
          <a:stretch>
            <a:fillRect/>
          </a:stretch>
        </p:blipFill>
        <p:spPr>
          <a:xfrm>
            <a:off x="284163" y="457200"/>
            <a:ext cx="2736850" cy="2908300"/>
          </a:xfrm>
        </p:spPr>
      </p:pic>
      <p:sp>
        <p:nvSpPr>
          <p:cNvPr id="13" name="Arc 12"/>
          <p:cNvSpPr/>
          <p:nvPr/>
        </p:nvSpPr>
        <p:spPr>
          <a:xfrm rot="5400000">
            <a:off x="4156509" y="1795793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>
            <a:off x="5437641" y="4088490"/>
            <a:ext cx="1522314" cy="17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35951" y="1543304"/>
            <a:ext cx="1524004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35953" y="1878009"/>
            <a:ext cx="152400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197949" y="2994816"/>
            <a:ext cx="0" cy="152399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16200000" flipH="1">
            <a:off x="5687340" y="1795749"/>
            <a:ext cx="2545230" cy="204025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779542" y="3756815"/>
            <a:ext cx="40107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84671" y="3983920"/>
            <a:ext cx="40107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49701" y="4105440"/>
            <a:ext cx="9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24" name="Trapezoid 23"/>
          <p:cNvSpPr/>
          <p:nvPr/>
        </p:nvSpPr>
        <p:spPr>
          <a:xfrm rot="16200000">
            <a:off x="7590789" y="2118861"/>
            <a:ext cx="640080" cy="45720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5277" y="2027420"/>
            <a:ext cx="548640" cy="640081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4" idx="0"/>
            <a:endCxn id="26" idx="1"/>
          </p:cNvCxnSpPr>
          <p:nvPr/>
        </p:nvCxnSpPr>
        <p:spPr>
          <a:xfrm>
            <a:off x="7682229" y="2347461"/>
            <a:ext cx="623048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34635" y="1513377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pic>
        <p:nvPicPr>
          <p:cNvPr id="32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462408" y="3922724"/>
            <a:ext cx="630151" cy="510698"/>
            <a:chOff x="6074448" y="3983920"/>
            <a:chExt cx="630151" cy="510698"/>
          </a:xfrm>
          <a:effectLst>
            <a:outerShdw blurRad="38100" dist="25400" dir="8100000" algn="tr" rotWithShape="0">
              <a:prstClr val="black">
                <a:alpha val="75000"/>
              </a:prstClr>
            </a:outerShdw>
          </a:effectLst>
        </p:grpSpPr>
        <p:sp>
          <p:nvSpPr>
            <p:cNvPr id="4" name="Oval 3"/>
            <p:cNvSpPr/>
            <p:nvPr/>
          </p:nvSpPr>
          <p:spPr>
            <a:xfrm>
              <a:off x="6193901" y="3983920"/>
              <a:ext cx="510698" cy="51069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74448" y="4006147"/>
              <a:ext cx="374802" cy="215978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490157" y="4411728"/>
            <a:ext cx="609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9C27-9FE2-E044-95EE-F66C2023EADC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is a Power Plant like a Coffee Pot?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 closer look at a coal fired power plant.</a:t>
            </a:r>
            <a:endParaRPr lang="en-US" dirty="0"/>
          </a:p>
        </p:txBody>
      </p:sp>
      <p:pic>
        <p:nvPicPr>
          <p:cNvPr id="7" name="Picture Placeholder 64" descr="Coffee Pot Flow Loop.png"/>
          <p:cNvPicPr>
            <a:picLocks noGrp="1" noChangeAspect="1"/>
          </p:cNvPicPr>
          <p:nvPr>
            <p:ph type="pic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" b="-1617"/>
          <a:stretch>
            <a:fillRect/>
          </a:stretch>
        </p:blipFill>
        <p:spPr/>
      </p:pic>
      <p:pic>
        <p:nvPicPr>
          <p:cNvPr id="9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-5761" b="-5761"/>
          <a:stretch>
            <a:fillRect/>
          </a:stretch>
        </p:blipFill>
        <p:spPr/>
      </p:pic>
      <p:pic>
        <p:nvPicPr>
          <p:cNvPr id="11" name="Picture Placeholder 65"/>
          <p:cNvPicPr>
            <a:picLocks noGrp="1" noChangeAspect="1"/>
          </p:cNvPicPr>
          <p:nvPr>
            <p:ph type="pic" idx="14"/>
          </p:nvPr>
        </p:nvPicPr>
        <p:blipFill>
          <a:blip r:embed="rId5" cstate="print"/>
          <a:srcRect l="-4996" r="-4996"/>
          <a:stretch>
            <a:fillRect/>
          </a:stretch>
        </p:blipFill>
        <p:spPr>
          <a:xfrm>
            <a:off x="284164" y="3364992"/>
            <a:ext cx="1828800" cy="19369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31814-E527-F141-98CE-8E0A7E109D8E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13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How is a nuclear power plant different?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F97C4-2464-1145-83B1-84563089A387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3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the Fuel!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9804" y="2068287"/>
            <a:ext cx="4914915" cy="32724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contrasting" dir="t">
              <a:rot lat="0" lon="0" rev="3000000"/>
            </a:lightRig>
          </a:scene3d>
          <a:sp3d contourW="7620">
            <a:bevelT w="95250" h="11430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4163" y="3075199"/>
            <a:ext cx="4343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Nuclear power plants use the energy stored in the nucleus of large atoms rather than the energy stored in weaker chemical bonds.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3243-53B2-8C4D-8F85-48685DD2EF6F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12" y="593238"/>
            <a:ext cx="43434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2212" y="602762"/>
            <a:ext cx="4343400" cy="86599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>
              <a:spcBef>
                <a:spcPct val="0"/>
              </a:spcBef>
              <a:buNone/>
              <a:defRPr sz="4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It’s the Fuel!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15045" y="908752"/>
            <a:ext cx="4343400" cy="566738"/>
          </a:xfrm>
          <a:prstGeom prst="rect">
            <a:avLst/>
          </a:prstGeo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cap="all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To Power </a:t>
            </a:r>
            <a:r>
              <a:rPr lang="en-US" sz="2800" b="1" cap="all" dirty="0" smtClean="0">
                <a:ln w="0">
                  <a:noFill/>
                </a:ln>
                <a:solidFill>
                  <a:schemeClr val="tx1"/>
                </a:solidFill>
                <a:effectLst/>
                <a:latin typeface="+mn-lt"/>
              </a:rPr>
              <a:t>1000</a:t>
            </a:r>
            <a:r>
              <a:rPr lang="en-US" sz="2800" b="1" cap="all" dirty="0" smtClean="0">
                <a:ln w="0">
                  <a:noFill/>
                </a:ln>
                <a:solidFill>
                  <a:schemeClr val="tx1"/>
                </a:solidFill>
                <a:effectLst/>
              </a:rPr>
              <a:t> Homes</a:t>
            </a:r>
            <a:endParaRPr lang="en-US" sz="2800" b="1" cap="all" dirty="0">
              <a:ln w="0"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8813" y="2598915"/>
            <a:ext cx="214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 Tons of Uranium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92589" y="4378161"/>
            <a:ext cx="232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2,100,000 Tons of Coal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04167" y="6007202"/>
            <a:ext cx="24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10,000,000 Barrels of Oil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6262" y="1799371"/>
            <a:ext cx="3200400" cy="891129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6262" y="3201015"/>
            <a:ext cx="3200400" cy="1163782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04899" y="4889578"/>
            <a:ext cx="3200400" cy="13022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1340" y="2164275"/>
            <a:ext cx="2686373" cy="4027593"/>
          </a:xfrm>
          <a:prstGeom prst="rect">
            <a:avLst/>
          </a:prstGeom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66EBD-1145-E145-83E2-6B39F07481A0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862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7A117-DB10-A64F-BD79-8BBBE45D233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5" descr="InfoGraphic_Land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84" y="632074"/>
            <a:ext cx="8011430" cy="584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212" y="593238"/>
            <a:ext cx="43434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2212" y="602762"/>
            <a:ext cx="4343400" cy="86599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>
              <a:spcBef>
                <a:spcPct val="0"/>
              </a:spcBef>
              <a:buNone/>
              <a:defRPr sz="4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It’s the Fuel!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66EBD-1145-E145-83E2-6B39F07481A0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2212" y="1979315"/>
            <a:ext cx="3616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spent fuel used to generate all of the energy used in one American’s lifetime would fit in here</a:t>
            </a:r>
            <a:endParaRPr lang="en-US" sz="2800" dirty="0"/>
          </a:p>
        </p:txBody>
      </p:sp>
      <p:sp>
        <p:nvSpPr>
          <p:cNvPr id="13" name="Right Arrow 12"/>
          <p:cNvSpPr/>
          <p:nvPr/>
        </p:nvSpPr>
        <p:spPr>
          <a:xfrm>
            <a:off x="1397000" y="4409837"/>
            <a:ext cx="2146300" cy="1320800"/>
          </a:xfrm>
          <a:prstGeom prst="rightArrow">
            <a:avLst/>
          </a:prstGeom>
          <a:effectLst>
            <a:outerShdw blurRad="38100" dist="1016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P9004487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072" y="1828800"/>
            <a:ext cx="5137786" cy="470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569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93883" y="6506297"/>
            <a:ext cx="266436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Images:  Original art by Dave Pointer</a:t>
            </a:r>
            <a:endParaRPr lang="en-US" sz="600" dirty="0"/>
          </a:p>
        </p:txBody>
      </p:sp>
      <p:sp>
        <p:nvSpPr>
          <p:cNvPr id="78" name="Title 7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Nuclear Fission?</a:t>
            </a:r>
            <a:endParaRPr lang="en-US" dirty="0"/>
          </a:p>
        </p:txBody>
      </p:sp>
      <p:sp>
        <p:nvSpPr>
          <p:cNvPr id="79" name="Content Placeholder 78"/>
          <p:cNvSpPr>
            <a:spLocks noGrp="1"/>
          </p:cNvSpPr>
          <p:nvPr>
            <p:ph idx="1"/>
          </p:nvPr>
        </p:nvSpPr>
        <p:spPr>
          <a:xfrm>
            <a:off x="284163" y="2133601"/>
            <a:ext cx="8574087" cy="1990910"/>
          </a:xfrm>
        </p:spPr>
        <p:txBody>
          <a:bodyPr/>
          <a:lstStyle/>
          <a:p>
            <a:r>
              <a:rPr lang="en-US" dirty="0" smtClean="0"/>
              <a:t>If the nucleus of a heavy atom (such as </a:t>
            </a:r>
            <a:r>
              <a:rPr lang="en-US" dirty="0" smtClean="0">
                <a:solidFill>
                  <a:schemeClr val="accent2"/>
                </a:solidFill>
              </a:rPr>
              <a:t>Uranium</a:t>
            </a:r>
            <a:r>
              <a:rPr lang="en-US" dirty="0" smtClean="0"/>
              <a:t>) absorbs a </a:t>
            </a:r>
            <a:r>
              <a:rPr lang="en-US" b="1" dirty="0" smtClean="0">
                <a:solidFill>
                  <a:schemeClr val="accent1"/>
                </a:solidFill>
              </a:rPr>
              <a:t>neutron</a:t>
            </a:r>
            <a:r>
              <a:rPr lang="en-US" dirty="0" smtClean="0"/>
              <a:t>, the nucleus can become unstable and split. </a:t>
            </a:r>
            <a:endParaRPr lang="en-US" dirty="0"/>
          </a:p>
          <a:p>
            <a:r>
              <a:rPr lang="en-US" dirty="0" smtClean="0"/>
              <a:t>This is called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NUCLEAR FISSION.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2487395" y="4757621"/>
            <a:ext cx="1919025" cy="507570"/>
            <a:chOff x="2487395" y="4859327"/>
            <a:chExt cx="1472737" cy="405864"/>
          </a:xfrm>
        </p:grpSpPr>
        <p:sp>
          <p:nvSpPr>
            <p:cNvPr id="76" name="Rectangle 75"/>
            <p:cNvSpPr/>
            <p:nvPr/>
          </p:nvSpPr>
          <p:spPr>
            <a:xfrm flipH="1">
              <a:off x="2487395" y="5114510"/>
              <a:ext cx="1401356" cy="150681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822972" y="510989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43989" y="4859327"/>
              <a:ext cx="7089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/>
                  </a:solidFill>
                  <a:latin typeface="Gill Sans Light"/>
                  <a:cs typeface="Gill Sans Light"/>
                </a:rPr>
                <a:t>Neutron</a:t>
              </a:r>
              <a:endParaRPr lang="en-US" sz="1200" dirty="0">
                <a:solidFill>
                  <a:schemeClr val="accent1"/>
                </a:solidFill>
                <a:latin typeface="Gill Sans Light"/>
                <a:cs typeface="Gill Sans Light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451823" y="4321630"/>
            <a:ext cx="1132548" cy="1860760"/>
            <a:chOff x="4451823" y="4694484"/>
            <a:chExt cx="869163" cy="1487905"/>
          </a:xfrm>
        </p:grpSpPr>
        <p:grpSp>
          <p:nvGrpSpPr>
            <p:cNvPr id="75" name="Group 74"/>
            <p:cNvGrpSpPr/>
            <p:nvPr/>
          </p:nvGrpSpPr>
          <p:grpSpPr>
            <a:xfrm>
              <a:off x="4451823" y="4694484"/>
              <a:ext cx="869163" cy="907533"/>
              <a:chOff x="6218543" y="4241650"/>
              <a:chExt cx="869163" cy="907533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460753" y="426014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297213" y="439730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813386" y="432872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744806" y="426014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950546" y="446588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950546" y="470772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6744806" y="496502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676226" y="499575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446885" y="498324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392173" y="49236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228633" y="470772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607646" y="424165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881966" y="440867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950546" y="457056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933230" y="480527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864650" y="49040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565277" y="5012023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297213" y="4868607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6255013" y="478650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6218543" y="460304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6365793" y="431023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6245417" y="450198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516331" y="427723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342361" y="4424428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287123" y="464934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342361" y="474050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539066" y="490385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633857" y="491466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813386" y="4800027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864650" y="47179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881966" y="451547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813386" y="443340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694994" y="43150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597913" y="4340090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460753" y="436482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336105" y="449794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355703" y="463510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442004" y="485019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551342" y="484488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735073" y="488338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796070" y="47179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6881966" y="4621259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813386" y="451547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6541052" y="439730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460753" y="445222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718582" y="439899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92173" y="4552679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424283" y="47668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527110" y="4768788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6650002" y="4814802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763574" y="478161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813386" y="467162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763574" y="450286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759761" y="459769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626414" y="443340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492863" y="452080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475999" y="4657057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702437" y="4740205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718582" y="460808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666493" y="4512186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595690" y="4689839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565277" y="4570561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658910" y="4608084"/>
                <a:ext cx="137160" cy="137160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4556993" y="5720724"/>
              <a:ext cx="711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/>
                  </a:solidFill>
                  <a:latin typeface="Gill Sans Light"/>
                  <a:cs typeface="Gill Sans Light"/>
                </a:rPr>
                <a:t>Uranium </a:t>
              </a:r>
            </a:p>
            <a:p>
              <a:r>
                <a:rPr lang="en-US" sz="1200" dirty="0" smtClean="0">
                  <a:solidFill>
                    <a:schemeClr val="accent2"/>
                  </a:solidFill>
                  <a:latin typeface="Gill Sans Light"/>
                  <a:cs typeface="Gill Sans Light"/>
                </a:rPr>
                <a:t>Nucleus</a:t>
              </a:r>
              <a:endParaRPr lang="en-US" sz="1200" dirty="0">
                <a:solidFill>
                  <a:schemeClr val="accent2"/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0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93883" y="6506297"/>
            <a:ext cx="266436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Images:  Original art by Dave Pointer</a:t>
            </a:r>
            <a:endParaRPr lang="en-US" sz="600" dirty="0"/>
          </a:p>
        </p:txBody>
      </p:sp>
      <p:sp>
        <p:nvSpPr>
          <p:cNvPr id="78" name="Title 7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Nuclear Fission?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438379" y="3571584"/>
            <a:ext cx="2972107" cy="3119432"/>
            <a:chOff x="3438379" y="3571584"/>
            <a:chExt cx="2972107" cy="3119432"/>
          </a:xfrm>
        </p:grpSpPr>
        <p:sp>
          <p:nvSpPr>
            <p:cNvPr id="82" name="Rectangle 81"/>
            <p:cNvSpPr/>
            <p:nvPr/>
          </p:nvSpPr>
          <p:spPr>
            <a:xfrm rot="10800000" flipH="1">
              <a:off x="3506960" y="5047119"/>
              <a:ext cx="999909" cy="137161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677888" y="428587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4567529" y="464698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030521" y="435445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961941" y="428587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847158" y="480202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4802046" y="533458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4996854" y="5787415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928274" y="581814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4698933" y="580563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4644221" y="574606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636109" y="545402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824781" y="4267377"/>
              <a:ext cx="137160" cy="137160"/>
            </a:xfrm>
            <a:prstGeom prst="ellips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5090960" y="447262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030521" y="468239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833470" y="538544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030521" y="540759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817325" y="583441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567529" y="563719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625472" y="5375074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4726143" y="479798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582928" y="433595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4802046" y="470239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4733466" y="430295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4559496" y="4450155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706389" y="540316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594409" y="5562895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4791114" y="572624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885905" y="573705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065434" y="562242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908316" y="543550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065434" y="459984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030521" y="445912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912129" y="434079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815048" y="436581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677888" y="439054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553240" y="4523669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640699" y="472216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694052" y="567259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4803390" y="5667276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4987121" y="570577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5048118" y="554032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4934912" y="473344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5030521" y="454120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4758187" y="442303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677888" y="447795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935717" y="442471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691112" y="462744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676331" y="558926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779158" y="559118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902050" y="5637197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>
              <a:off x="5015622" y="56040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4896170" y="534071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>
              <a:off x="4980709" y="452859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4976896" y="462342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4843549" y="445912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4709998" y="454653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4728047" y="5479452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4954485" y="5562600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4935717" y="46338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4883628" y="4537913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4847738" y="5512234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4782412" y="4596288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876045" y="46338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3438379" y="50413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 rot="12535345" flipH="1">
              <a:off x="3898502" y="4760805"/>
              <a:ext cx="914400" cy="109728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3914343" y="4547368"/>
              <a:ext cx="109728" cy="10972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 rot="2883032" flipH="1">
              <a:off x="4893067" y="5477758"/>
              <a:ext cx="914400" cy="67634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>
              <a:spLocks noChangeAspect="1"/>
            </p:cNvSpPr>
            <p:nvPr/>
          </p:nvSpPr>
          <p:spPr>
            <a:xfrm>
              <a:off x="5611790" y="5803586"/>
              <a:ext cx="91440" cy="9144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 flipH="1">
              <a:off x="5287560" y="5045930"/>
              <a:ext cx="1054346" cy="132541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6273326" y="5041311"/>
              <a:ext cx="137160" cy="13716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 rot="18296140" flipH="1">
              <a:off x="5107702" y="4358714"/>
              <a:ext cx="914400" cy="18288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rot="18296140">
              <a:off x="5726786" y="3987540"/>
              <a:ext cx="182880" cy="182880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 rot="20700000">
              <a:off x="4549755" y="3607755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 rot="2100000">
              <a:off x="5349053" y="3710391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 rot="18600000">
              <a:off x="4183199" y="389149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 rot="9900000">
              <a:off x="5117226" y="6031341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 rot="7200000">
              <a:off x="5431721" y="5735863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 rot="15000000">
              <a:off x="4138922" y="5348220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160"/>
            <p:cNvSpPr/>
            <p:nvPr/>
          </p:nvSpPr>
          <p:spPr>
            <a:xfrm rot="12600000">
              <a:off x="4444833" y="5932729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 rot="900000">
              <a:off x="4968531" y="3571584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998704" y="4335205"/>
            <a:ext cx="1874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The nucleus splits in two halves and releases some </a:t>
            </a:r>
            <a:r>
              <a:rPr lang="en-US" sz="2000" b="1" dirty="0" smtClean="0">
                <a:solidFill>
                  <a:schemeClr val="accent1"/>
                </a:solidFill>
                <a:latin typeface="Gill Sans Light"/>
                <a:cs typeface="Gill Sans Light"/>
              </a:rPr>
              <a:t>neutrons</a:t>
            </a:r>
            <a:r>
              <a:rPr lang="en-US" sz="2000" dirty="0" smtClean="0">
                <a:latin typeface="Gill Sans Light"/>
                <a:cs typeface="Gill Sans Light"/>
              </a:rPr>
              <a:t>, and radiation</a:t>
            </a:r>
            <a:endParaRPr lang="en-US" sz="2000" dirty="0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9034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93883" y="6506297"/>
            <a:ext cx="266436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smtClean="0"/>
              <a:t>Images:  Original art by Dave Pointer</a:t>
            </a:r>
            <a:endParaRPr lang="en-US" sz="600" dirty="0"/>
          </a:p>
        </p:txBody>
      </p:sp>
      <p:sp>
        <p:nvSpPr>
          <p:cNvPr id="78" name="Title 7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Nuclear Fission?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6306631" y="4012395"/>
            <a:ext cx="2354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ill Sans Light"/>
                <a:cs typeface="Gill Sans Light"/>
              </a:rPr>
              <a:t>During fission, a small amount of mass is lost.  This mass is transformed into </a:t>
            </a:r>
            <a:r>
              <a:rPr lang="en-US" sz="2000" dirty="0" smtClean="0">
                <a:solidFill>
                  <a:srgbClr val="FF6600"/>
                </a:solidFill>
                <a:latin typeface="Gill Sans Light"/>
                <a:cs typeface="Gill Sans Light"/>
              </a:rPr>
              <a:t>ENERGY</a:t>
            </a:r>
            <a:r>
              <a:rPr lang="en-US" sz="2000" dirty="0" smtClean="0">
                <a:latin typeface="Gill Sans Light"/>
                <a:cs typeface="Gill Sans Light"/>
              </a:rPr>
              <a:t>, which is also released.</a:t>
            </a:r>
            <a:endParaRPr lang="en-US" sz="2000" dirty="0">
              <a:latin typeface="Gill Sans Light"/>
              <a:cs typeface="Gill Sans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27575" y="3901368"/>
            <a:ext cx="2419123" cy="2338265"/>
            <a:chOff x="3527575" y="3901368"/>
            <a:chExt cx="2419123" cy="2338265"/>
          </a:xfrm>
        </p:grpSpPr>
        <p:sp>
          <p:nvSpPr>
            <p:cNvPr id="155" name="Freeform 154"/>
            <p:cNvSpPr/>
            <p:nvPr/>
          </p:nvSpPr>
          <p:spPr>
            <a:xfrm rot="20700000">
              <a:off x="4463649" y="390136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 rot="2100000">
              <a:off x="5490975" y="4089650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 156"/>
            <p:cNvSpPr/>
            <p:nvPr/>
          </p:nvSpPr>
          <p:spPr>
            <a:xfrm rot="18600000">
              <a:off x="3902748" y="4136621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 157"/>
            <p:cNvSpPr/>
            <p:nvPr/>
          </p:nvSpPr>
          <p:spPr>
            <a:xfrm rot="9900000">
              <a:off x="4990110" y="557995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 rot="7200000">
              <a:off x="5573642" y="5331166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 rot="15000000">
              <a:off x="3814194" y="5249617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160"/>
            <p:cNvSpPr/>
            <p:nvPr/>
          </p:nvSpPr>
          <p:spPr>
            <a:xfrm rot="12600000">
              <a:off x="4304651" y="5533514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 161"/>
            <p:cNvSpPr/>
            <p:nvPr/>
          </p:nvSpPr>
          <p:spPr>
            <a:xfrm rot="900000">
              <a:off x="5095646" y="3901368"/>
              <a:ext cx="86438" cy="659675"/>
            </a:xfrm>
            <a:custGeom>
              <a:avLst/>
              <a:gdLst>
                <a:gd name="connsiteX0" fmla="*/ 43284 w 86438"/>
                <a:gd name="connsiteY0" fmla="*/ 0 h 659675"/>
                <a:gd name="connsiteX1" fmla="*/ 130 w 86438"/>
                <a:gd name="connsiteY1" fmla="*/ 123303 h 659675"/>
                <a:gd name="connsiteX2" fmla="*/ 55614 w 86438"/>
                <a:gd name="connsiteY2" fmla="*/ 209616 h 659675"/>
                <a:gd name="connsiteX3" fmla="*/ 24790 w 86438"/>
                <a:gd name="connsiteY3" fmla="*/ 308259 h 659675"/>
                <a:gd name="connsiteX4" fmla="*/ 86438 w 86438"/>
                <a:gd name="connsiteY4" fmla="*/ 400737 h 659675"/>
                <a:gd name="connsiteX5" fmla="*/ 24790 w 86438"/>
                <a:gd name="connsiteY5" fmla="*/ 487049 h 659675"/>
                <a:gd name="connsiteX6" fmla="*/ 74108 w 86438"/>
                <a:gd name="connsiteY6" fmla="*/ 567197 h 659675"/>
                <a:gd name="connsiteX7" fmla="*/ 55614 w 86438"/>
                <a:gd name="connsiteY7" fmla="*/ 659675 h 659675"/>
                <a:gd name="connsiteX8" fmla="*/ 55614 w 86438"/>
                <a:gd name="connsiteY8" fmla="*/ 659675 h 6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38" h="659675">
                  <a:moveTo>
                    <a:pt x="43284" y="0"/>
                  </a:moveTo>
                  <a:cubicBezTo>
                    <a:pt x="20679" y="44183"/>
                    <a:pt x="-1925" y="88367"/>
                    <a:pt x="130" y="123303"/>
                  </a:cubicBezTo>
                  <a:cubicBezTo>
                    <a:pt x="2185" y="158239"/>
                    <a:pt x="51504" y="178790"/>
                    <a:pt x="55614" y="209616"/>
                  </a:cubicBezTo>
                  <a:cubicBezTo>
                    <a:pt x="59724" y="240442"/>
                    <a:pt x="19653" y="276406"/>
                    <a:pt x="24790" y="308259"/>
                  </a:cubicBezTo>
                  <a:cubicBezTo>
                    <a:pt x="29927" y="340113"/>
                    <a:pt x="86438" y="370939"/>
                    <a:pt x="86438" y="400737"/>
                  </a:cubicBezTo>
                  <a:cubicBezTo>
                    <a:pt x="86438" y="430535"/>
                    <a:pt x="26845" y="459306"/>
                    <a:pt x="24790" y="487049"/>
                  </a:cubicBezTo>
                  <a:cubicBezTo>
                    <a:pt x="22735" y="514792"/>
                    <a:pt x="68971" y="538426"/>
                    <a:pt x="74108" y="567197"/>
                  </a:cubicBezTo>
                  <a:cubicBezTo>
                    <a:pt x="79245" y="595968"/>
                    <a:pt x="55614" y="659675"/>
                    <a:pt x="55614" y="659675"/>
                  </a:cubicBezTo>
                  <a:lnTo>
                    <a:pt x="55614" y="659675"/>
                  </a:lnTo>
                </a:path>
              </a:pathLst>
            </a:custGeom>
            <a:ln>
              <a:gradFill flip="none" rotWithShape="1">
                <a:gsLst>
                  <a:gs pos="0">
                    <a:schemeClr val="accent3"/>
                  </a:gs>
                  <a:gs pos="100000">
                    <a:srgbClr val="FF6600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051347" y="4656590"/>
              <a:ext cx="166657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dirty="0" smtClean="0">
                  <a:ln w="17780" cmpd="sng">
                    <a:solidFill>
                      <a:schemeClr val="accent1"/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Gill Sans"/>
                  <a:cs typeface="Gill Sans"/>
                </a:rPr>
                <a:t>E=mc</a:t>
              </a:r>
              <a:r>
                <a:rPr lang="en-US" sz="4400" baseline="30000" dirty="0" smtClean="0">
                  <a:ln w="17780" cmpd="sng">
                    <a:solidFill>
                      <a:schemeClr val="accent1"/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latin typeface="Gill Sans"/>
                  <a:cs typeface="Gill Sans"/>
                </a:rPr>
                <a:t>2</a:t>
              </a:r>
              <a:endParaRPr lang="en-US" sz="4400" baseline="30000" dirty="0">
                <a:ln w="17780" cmpd="sng">
                  <a:solidFill>
                    <a:schemeClr val="accent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ill Sans"/>
                <a:cs typeface="Gill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0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pic>
        <p:nvPicPr>
          <p:cNvPr id="6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841" b="841"/>
          <a:stretch>
            <a:fillRect/>
          </a:stretch>
        </p:blipFill>
        <p:spPr/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F8779-B91D-7949-BF43-83458337814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2448090" y="2677412"/>
            <a:ext cx="914400" cy="1216152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99810" y="2725185"/>
            <a:ext cx="4428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First, ceramic </a:t>
            </a:r>
            <a:r>
              <a:rPr lang="en-US" sz="2400" b="1" dirty="0"/>
              <a:t>fuel pellets</a:t>
            </a:r>
            <a:r>
              <a:rPr lang="en-US" sz="2400" dirty="0"/>
              <a:t> are </a:t>
            </a:r>
            <a:r>
              <a:rPr lang="en-US" sz="2400" dirty="0" smtClean="0"/>
              <a:t>manufactured from </a:t>
            </a:r>
            <a:r>
              <a:rPr lang="en-US" sz="2400" b="1" dirty="0" smtClean="0"/>
              <a:t>uranium</a:t>
            </a:r>
            <a:r>
              <a:rPr lang="en-US" sz="2400" dirty="0" smtClean="0"/>
              <a:t> ore</a:t>
            </a:r>
            <a:endParaRPr lang="en-US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6BF6C-1F14-BA4E-81EC-1422C0444C8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82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 rot="19577918">
            <a:off x="-1086758" y="1248268"/>
            <a:ext cx="604623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ill Sans Light"/>
                <a:cs typeface="Gill Sans Light"/>
              </a:rPr>
              <a:t>HOW?</a:t>
            </a:r>
            <a:endParaRPr lang="en-US" sz="11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32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5" name="Can 4"/>
          <p:cNvSpPr>
            <a:spLocks noChangeAspect="1"/>
          </p:cNvSpPr>
          <p:nvPr/>
        </p:nvSpPr>
        <p:spPr>
          <a:xfrm>
            <a:off x="2426988" y="6090412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99811" y="2725185"/>
            <a:ext cx="358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ceramic </a:t>
            </a:r>
            <a:r>
              <a:rPr lang="en-US" sz="2400" b="1" dirty="0" smtClean="0"/>
              <a:t>fuel </a:t>
            </a:r>
            <a:r>
              <a:rPr lang="en-US" sz="2400" b="1" dirty="0"/>
              <a:t>pellets</a:t>
            </a:r>
            <a:r>
              <a:rPr lang="en-US" sz="2400" dirty="0"/>
              <a:t> are stacked in a column</a:t>
            </a:r>
          </a:p>
        </p:txBody>
      </p:sp>
      <p:sp>
        <p:nvSpPr>
          <p:cNvPr id="7" name="Can 6"/>
          <p:cNvSpPr>
            <a:spLocks noChangeAspect="1"/>
          </p:cNvSpPr>
          <p:nvPr/>
        </p:nvSpPr>
        <p:spPr>
          <a:xfrm>
            <a:off x="2426988" y="5795899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>
            <a:spLocks noChangeAspect="1"/>
          </p:cNvSpPr>
          <p:nvPr/>
        </p:nvSpPr>
        <p:spPr>
          <a:xfrm>
            <a:off x="2426988" y="4912360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>
            <a:spLocks noChangeAspect="1"/>
          </p:cNvSpPr>
          <p:nvPr/>
        </p:nvSpPr>
        <p:spPr>
          <a:xfrm>
            <a:off x="2426988" y="5206873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/>
          <p:cNvSpPr>
            <a:spLocks noChangeAspect="1"/>
          </p:cNvSpPr>
          <p:nvPr/>
        </p:nvSpPr>
        <p:spPr>
          <a:xfrm>
            <a:off x="2426988" y="5501386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>
            <a:spLocks noChangeAspect="1"/>
          </p:cNvSpPr>
          <p:nvPr/>
        </p:nvSpPr>
        <p:spPr>
          <a:xfrm>
            <a:off x="2426988" y="4617847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>
            <a:spLocks noChangeAspect="1"/>
          </p:cNvSpPr>
          <p:nvPr/>
        </p:nvSpPr>
        <p:spPr>
          <a:xfrm>
            <a:off x="2426988" y="4329684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an 20"/>
          <p:cNvSpPr>
            <a:spLocks noChangeAspect="1"/>
          </p:cNvSpPr>
          <p:nvPr/>
        </p:nvSpPr>
        <p:spPr>
          <a:xfrm>
            <a:off x="2426988" y="4035171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>
            <a:spLocks noChangeAspect="1"/>
          </p:cNvSpPr>
          <p:nvPr/>
        </p:nvSpPr>
        <p:spPr>
          <a:xfrm>
            <a:off x="2426988" y="3151632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>
            <a:spLocks noChangeAspect="1"/>
          </p:cNvSpPr>
          <p:nvPr/>
        </p:nvSpPr>
        <p:spPr>
          <a:xfrm>
            <a:off x="2426988" y="3446145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>
            <a:spLocks noChangeAspect="1"/>
          </p:cNvSpPr>
          <p:nvPr/>
        </p:nvSpPr>
        <p:spPr>
          <a:xfrm>
            <a:off x="2426988" y="3740658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>
            <a:spLocks noChangeAspect="1"/>
          </p:cNvSpPr>
          <p:nvPr/>
        </p:nvSpPr>
        <p:spPr>
          <a:xfrm>
            <a:off x="2426988" y="2857119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>
            <a:spLocks noChangeAspect="1"/>
          </p:cNvSpPr>
          <p:nvPr/>
        </p:nvSpPr>
        <p:spPr>
          <a:xfrm>
            <a:off x="2426988" y="2569591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>
            <a:spLocks noChangeAspect="1"/>
          </p:cNvSpPr>
          <p:nvPr/>
        </p:nvSpPr>
        <p:spPr>
          <a:xfrm>
            <a:off x="2426988" y="2275078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/>
          <p:cNvSpPr>
            <a:spLocks noChangeAspect="1"/>
          </p:cNvSpPr>
          <p:nvPr/>
        </p:nvSpPr>
        <p:spPr>
          <a:xfrm>
            <a:off x="2426988" y="1391539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>
            <a:spLocks noChangeAspect="1"/>
          </p:cNvSpPr>
          <p:nvPr/>
        </p:nvSpPr>
        <p:spPr>
          <a:xfrm>
            <a:off x="2426988" y="1686052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n 29"/>
          <p:cNvSpPr>
            <a:spLocks noChangeAspect="1"/>
          </p:cNvSpPr>
          <p:nvPr/>
        </p:nvSpPr>
        <p:spPr>
          <a:xfrm>
            <a:off x="2426988" y="1980565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n 30"/>
          <p:cNvSpPr>
            <a:spLocks noChangeAspect="1"/>
          </p:cNvSpPr>
          <p:nvPr/>
        </p:nvSpPr>
        <p:spPr>
          <a:xfrm>
            <a:off x="2426988" y="1097026"/>
            <a:ext cx="228600" cy="304038"/>
          </a:xfrm>
          <a:prstGeom prst="can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>
            <a:off x="2363488" y="381000"/>
            <a:ext cx="367012" cy="6061075"/>
          </a:xfrm>
          <a:prstGeom prst="can">
            <a:avLst/>
          </a:prstGeom>
          <a:noFill/>
          <a:ln w="381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699811" y="3750183"/>
            <a:ext cx="387256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 sealed inside a metallic alloy case, called the </a:t>
            </a:r>
            <a:r>
              <a:rPr lang="en-US" sz="2400" b="1" dirty="0"/>
              <a:t>cladding</a:t>
            </a:r>
            <a:r>
              <a:rPr lang="en-US" sz="2400" dirty="0"/>
              <a:t>, to form a </a:t>
            </a:r>
            <a:r>
              <a:rPr lang="en-US" sz="2400" b="1" dirty="0"/>
              <a:t>fuel rod</a:t>
            </a:r>
            <a:endParaRPr lang="en-US" sz="2400" dirty="0"/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56AD-8963-E047-B6E0-B0898D56DCA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27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0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00"/>
                            </p:stCondLst>
                            <p:childTnLst>
                              <p:par>
                                <p:cTn id="9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"/>
                            </p:stCondLst>
                            <p:childTnLst>
                              <p:par>
                                <p:cTn id="10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" grpId="0" animBg="1"/>
      <p:bldP spid="3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4811" y="867810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rods</a:t>
            </a:r>
            <a:r>
              <a:rPr lang="en-US" sz="2400" dirty="0"/>
              <a:t> are </a:t>
            </a:r>
            <a:r>
              <a:rPr lang="en-US" sz="2400" dirty="0" smtClean="0"/>
              <a:t>grouped together in </a:t>
            </a:r>
            <a:r>
              <a:rPr lang="en-US" sz="2400" dirty="0"/>
              <a:t>a 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fuel assembly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832919" y="1832014"/>
            <a:ext cx="116417" cy="30162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725062" y="1832014"/>
            <a:ext cx="116417" cy="30162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617204" y="1832014"/>
            <a:ext cx="116417" cy="30162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509347" y="1832014"/>
            <a:ext cx="116417" cy="30162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2478531" y="1929627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H="1">
            <a:off x="2478531" y="2615360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H="1">
            <a:off x="2478531" y="3301094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H="1">
            <a:off x="2478531" y="3986827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2478531" y="4672560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48378-E29F-0743-921A-067BB8A9F08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4811" y="867810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rods</a:t>
            </a:r>
            <a:r>
              <a:rPr lang="en-US" sz="2400" dirty="0"/>
              <a:t> are </a:t>
            </a:r>
            <a:r>
              <a:rPr lang="en-US" sz="2400" dirty="0" smtClean="0"/>
              <a:t>grouped together in </a:t>
            </a:r>
            <a:r>
              <a:rPr lang="en-US" sz="2400" dirty="0"/>
              <a:t>a 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fuel assembly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832919" y="1832014"/>
            <a:ext cx="116417" cy="30162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725062" y="1832014"/>
            <a:ext cx="116417" cy="30162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617204" y="1832014"/>
            <a:ext cx="116417" cy="30162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509347" y="1832014"/>
            <a:ext cx="116417" cy="30162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H="1">
            <a:off x="2478531" y="1929627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flipH="1">
            <a:off x="2478531" y="2615360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H="1">
            <a:off x="2478531" y="3301094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flipH="1">
            <a:off x="2478531" y="3986827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2478531" y="4672560"/>
            <a:ext cx="493061" cy="702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flipH="1">
            <a:off x="3012867" y="1832014"/>
            <a:ext cx="493061" cy="3016250"/>
            <a:chOff x="4353861" y="2698750"/>
            <a:chExt cx="914400" cy="392430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5136" y="2698750"/>
              <a:ext cx="215900" cy="39243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5161" y="2698750"/>
              <a:ext cx="215900" cy="39243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186" y="2698750"/>
              <a:ext cx="215900" cy="39243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5211" y="2698750"/>
              <a:ext cx="215900" cy="392430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4353861" y="28257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53861" y="371792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353861" y="461010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353861" y="550227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53861" y="63944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/>
        </p:nvGrpSpPr>
        <p:grpSpPr>
          <a:xfrm flipH="1">
            <a:off x="3550378" y="1832014"/>
            <a:ext cx="493061" cy="3016250"/>
            <a:chOff x="4353861" y="2698750"/>
            <a:chExt cx="914400" cy="392430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5136" y="2698750"/>
              <a:ext cx="215900" cy="39243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5161" y="2698750"/>
              <a:ext cx="215900" cy="39243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186" y="2698750"/>
              <a:ext cx="215900" cy="39243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5211" y="2698750"/>
              <a:ext cx="215900" cy="392430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4353861" y="28257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353861" y="371792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53861" y="461010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53861" y="550227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53861" y="63944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 flipH="1">
            <a:off x="4082260" y="1832014"/>
            <a:ext cx="493061" cy="3016250"/>
            <a:chOff x="4353861" y="2698750"/>
            <a:chExt cx="914400" cy="392430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5136" y="2698750"/>
              <a:ext cx="215900" cy="39243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5161" y="2698750"/>
              <a:ext cx="215900" cy="39243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5186" y="2698750"/>
              <a:ext cx="215900" cy="39243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5211" y="2698750"/>
              <a:ext cx="215900" cy="3924300"/>
            </a:xfrm>
            <a:prstGeom prst="rect">
              <a:avLst/>
            </a:prstGeom>
          </p:spPr>
        </p:pic>
        <p:sp>
          <p:nvSpPr>
            <p:cNvPr id="66" name="Rectangle 65"/>
            <p:cNvSpPr/>
            <p:nvPr/>
          </p:nvSpPr>
          <p:spPr>
            <a:xfrm>
              <a:off x="4353861" y="28257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353861" y="371792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353861" y="461010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353861" y="5502275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353861" y="6394450"/>
              <a:ext cx="914400" cy="914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04811" y="2628445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assemblies</a:t>
            </a:r>
            <a:r>
              <a:rPr lang="en-US" sz="2400" dirty="0"/>
              <a:t> are arranged </a:t>
            </a:r>
            <a:r>
              <a:rPr lang="en-US" sz="2400" dirty="0" smtClean="0"/>
              <a:t>in a larger </a:t>
            </a:r>
            <a:r>
              <a:rPr lang="en-US" sz="2400" dirty="0"/>
              <a:t>regular </a:t>
            </a:r>
            <a:r>
              <a:rPr lang="en-US" sz="2400" dirty="0" smtClean="0"/>
              <a:t>array or reactor </a:t>
            </a:r>
            <a:r>
              <a:rPr lang="en-US" sz="2400" b="1" dirty="0" smtClean="0"/>
              <a:t>core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8871-A17E-7848-A421-75CCFBA098A6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19588" y="473075"/>
            <a:ext cx="3027705" cy="51571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366FF"/>
              </a:gs>
              <a:gs pos="100000">
                <a:srgbClr val="FF0000"/>
              </a:gs>
              <a:gs pos="25000">
                <a:srgbClr val="3366FF"/>
              </a:gs>
              <a:gs pos="75000">
                <a:srgbClr val="FF000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4811" y="867810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rods</a:t>
            </a:r>
            <a:r>
              <a:rPr lang="en-US" sz="2400" dirty="0"/>
              <a:t> are </a:t>
            </a:r>
            <a:r>
              <a:rPr lang="en-US" sz="2400" dirty="0" smtClean="0"/>
              <a:t>grouped together in </a:t>
            </a:r>
            <a:r>
              <a:rPr lang="en-US" sz="2400" dirty="0"/>
              <a:t>a 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fuel assembly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478531" y="1832014"/>
            <a:ext cx="2096790" cy="3016250"/>
            <a:chOff x="1843739" y="2698750"/>
            <a:chExt cx="2096790" cy="30162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198127" y="2698750"/>
              <a:ext cx="116417" cy="30162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090270" y="2698750"/>
              <a:ext cx="116417" cy="30162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1982412" y="2698750"/>
              <a:ext cx="116417" cy="30162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1874555" y="2698750"/>
              <a:ext cx="116417" cy="30162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flipH="1">
              <a:off x="1843739" y="2796363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flipH="1">
              <a:off x="1843739" y="3482096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1843739" y="4167830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1843739" y="4853563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flipH="1">
              <a:off x="1843739" y="5539296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 flipH="1">
              <a:off x="2378075" y="2698750"/>
              <a:ext cx="493061" cy="3016250"/>
              <a:chOff x="4353861" y="2698750"/>
              <a:chExt cx="914400" cy="392430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flipH="1">
              <a:off x="2915586" y="2698750"/>
              <a:ext cx="493061" cy="3016250"/>
              <a:chOff x="4353861" y="2698750"/>
              <a:chExt cx="914400" cy="39243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flipH="1">
              <a:off x="3447468" y="2698750"/>
              <a:ext cx="493061" cy="3016250"/>
              <a:chOff x="4353861" y="2698750"/>
              <a:chExt cx="914400" cy="3924300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5604811" y="2628445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assemblies</a:t>
            </a:r>
            <a:r>
              <a:rPr lang="en-US" sz="2400" dirty="0"/>
              <a:t> are arranged </a:t>
            </a:r>
            <a:r>
              <a:rPr lang="en-US" sz="2400" dirty="0" smtClean="0"/>
              <a:t>in a larger </a:t>
            </a:r>
            <a:r>
              <a:rPr lang="en-US" sz="2400" dirty="0"/>
              <a:t>regular </a:t>
            </a:r>
            <a:r>
              <a:rPr lang="en-US" sz="2400" dirty="0" smtClean="0"/>
              <a:t>array or reactor </a:t>
            </a:r>
            <a:r>
              <a:rPr lang="en-US" sz="2400" b="1" dirty="0" smtClean="0"/>
              <a:t>core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5604811" y="4389079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reactor </a:t>
            </a:r>
            <a:r>
              <a:rPr lang="en-US" sz="2400" b="1" dirty="0" smtClean="0"/>
              <a:t>core </a:t>
            </a:r>
            <a:r>
              <a:rPr lang="en-US" sz="2400" dirty="0" smtClean="0"/>
              <a:t>is contained inside a heavy steel </a:t>
            </a:r>
            <a:r>
              <a:rPr lang="en-US" sz="2400" b="1" dirty="0" smtClean="0"/>
              <a:t>reactor pressure vessel (RPV)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B1E24-140E-5149-9746-3425CBB45ADF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4165" y="597171"/>
            <a:ext cx="4337050" cy="736330"/>
          </a:xfrm>
        </p:spPr>
        <p:txBody>
          <a:bodyPr/>
          <a:lstStyle/>
          <a:p>
            <a:r>
              <a:rPr lang="en-US" dirty="0" smtClean="0"/>
              <a:t>A Reality Check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2309" y="1333501"/>
            <a:ext cx="4298634" cy="635270"/>
          </a:xfrm>
        </p:spPr>
        <p:txBody>
          <a:bodyPr>
            <a:noAutofit/>
          </a:bodyPr>
          <a:lstStyle/>
          <a:p>
            <a:r>
              <a:rPr lang="en-US" sz="1800" dirty="0" smtClean="0"/>
              <a:t>Fuel Assembly and Reactor Core Design are Complex Engineering Challenges</a:t>
            </a:r>
            <a:endParaRPr lang="en-US" sz="18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3" cstate="print"/>
          <a:srcRect l="-18731" r="-18731"/>
          <a:stretch>
            <a:fillRect/>
          </a:stretch>
        </p:blipFill>
        <p:spPr/>
      </p:pic>
      <p:pic>
        <p:nvPicPr>
          <p:cNvPr id="9" name="Picture Placeholder 8" descr="PWRUO2_group06.png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41" l="9961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9359" r="4336" b="14370"/>
          <a:stretch/>
        </p:blipFill>
        <p:spPr>
          <a:xfrm>
            <a:off x="284165" y="2195983"/>
            <a:ext cx="4336778" cy="4316584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42D01-1B1B-CB4A-B2AF-ED40FF75ED9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19588" y="473075"/>
            <a:ext cx="3027705" cy="51571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366FF"/>
              </a:gs>
              <a:gs pos="100000">
                <a:srgbClr val="FF0000"/>
              </a:gs>
              <a:gs pos="25000">
                <a:srgbClr val="3366FF"/>
              </a:gs>
              <a:gs pos="75000">
                <a:srgbClr val="FF000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4811" y="867810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rods</a:t>
            </a:r>
            <a:r>
              <a:rPr lang="en-US" sz="2400" dirty="0"/>
              <a:t> are </a:t>
            </a:r>
            <a:r>
              <a:rPr lang="en-US" sz="2400" dirty="0" smtClean="0"/>
              <a:t>grouped together in </a:t>
            </a:r>
            <a:r>
              <a:rPr lang="en-US" sz="2400" dirty="0"/>
              <a:t>a 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fuel assembly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2478531" y="1832014"/>
            <a:ext cx="2096790" cy="3016250"/>
            <a:chOff x="1843739" y="2698750"/>
            <a:chExt cx="2096790" cy="30162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198127" y="2698750"/>
              <a:ext cx="116417" cy="30162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2090270" y="2698750"/>
              <a:ext cx="116417" cy="30162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1982412" y="2698750"/>
              <a:ext cx="116417" cy="30162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1874555" y="2698750"/>
              <a:ext cx="116417" cy="30162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flipH="1">
              <a:off x="1843739" y="2796363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flipH="1">
              <a:off x="1843739" y="3482096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1843739" y="4167830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1843739" y="4853563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flipH="1">
              <a:off x="1843739" y="5539296"/>
              <a:ext cx="493061" cy="70282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 flipH="1">
              <a:off x="2378075" y="2698750"/>
              <a:ext cx="493061" cy="3016250"/>
              <a:chOff x="4353861" y="2698750"/>
              <a:chExt cx="914400" cy="392430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flipH="1">
              <a:off x="2915586" y="2698750"/>
              <a:ext cx="493061" cy="3016250"/>
              <a:chOff x="4353861" y="2698750"/>
              <a:chExt cx="914400" cy="39243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flipH="1">
              <a:off x="3447468" y="2698750"/>
              <a:ext cx="493061" cy="3016250"/>
              <a:chOff x="4353861" y="2698750"/>
              <a:chExt cx="914400" cy="3924300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9513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95161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795186" y="2698750"/>
                <a:ext cx="215900" cy="3924300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5211" y="2698750"/>
                <a:ext cx="215900" cy="3924300"/>
              </a:xfrm>
              <a:prstGeom prst="rect">
                <a:avLst/>
              </a:prstGeom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4353861" y="28257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353861" y="371792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353861" y="461010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4353861" y="5502275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353861" y="6394450"/>
                <a:ext cx="914400" cy="9144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5604811" y="2628445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fuel assemblies</a:t>
            </a:r>
            <a:r>
              <a:rPr lang="en-US" sz="2400" dirty="0"/>
              <a:t> are arranged </a:t>
            </a:r>
            <a:r>
              <a:rPr lang="en-US" sz="2400" dirty="0" smtClean="0"/>
              <a:t>in a larger </a:t>
            </a:r>
            <a:r>
              <a:rPr lang="en-US" sz="2400" dirty="0"/>
              <a:t>regular </a:t>
            </a:r>
            <a:r>
              <a:rPr lang="en-US" sz="2400" dirty="0" smtClean="0"/>
              <a:t>array or </a:t>
            </a:r>
            <a:r>
              <a:rPr lang="en-US" sz="2400" b="1" dirty="0" smtClean="0"/>
              <a:t>reactor</a:t>
            </a:r>
            <a:r>
              <a:rPr lang="en-US" sz="2400" dirty="0" smtClean="0"/>
              <a:t> </a:t>
            </a:r>
            <a:r>
              <a:rPr lang="en-US" sz="2400" b="1" dirty="0" smtClean="0"/>
              <a:t>core</a:t>
            </a:r>
            <a:endParaRPr lang="en-US" sz="2400" dirty="0"/>
          </a:p>
        </p:txBody>
      </p:sp>
      <p:sp>
        <p:nvSpPr>
          <p:cNvPr id="72" name="TextBox 71"/>
          <p:cNvSpPr txBox="1"/>
          <p:nvPr/>
        </p:nvSpPr>
        <p:spPr>
          <a:xfrm>
            <a:off x="5604811" y="4389079"/>
            <a:ext cx="288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dirty="0" smtClean="0"/>
              <a:t>reactor </a:t>
            </a:r>
            <a:r>
              <a:rPr lang="en-US" sz="2400" b="1" dirty="0" smtClean="0"/>
              <a:t>core </a:t>
            </a:r>
            <a:r>
              <a:rPr lang="en-US" sz="2400" dirty="0" smtClean="0"/>
              <a:t>is contained inside a heavy steel </a:t>
            </a:r>
            <a:r>
              <a:rPr lang="en-US" sz="2400" b="1" dirty="0" smtClean="0"/>
              <a:t>reactor pressure vessel (RPV)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A2FA1-B48E-F24B-BDBE-37B668BC1003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6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9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1" grpId="0"/>
      <p:bldP spid="7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511682" y="663407"/>
            <a:ext cx="2043516" cy="3480784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3644245" y="865509"/>
            <a:ext cx="5209673" cy="3822948"/>
            <a:chOff x="3644245" y="865509"/>
            <a:chExt cx="5209673" cy="3822948"/>
          </a:xfrm>
        </p:grpSpPr>
        <p:sp>
          <p:nvSpPr>
            <p:cNvPr id="115" name="Rectangle 114"/>
            <p:cNvSpPr/>
            <p:nvPr/>
          </p:nvSpPr>
          <p:spPr>
            <a:xfrm>
              <a:off x="6946540" y="3342697"/>
              <a:ext cx="654192" cy="6541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644245" y="3936062"/>
              <a:ext cx="2951336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644245" y="901194"/>
              <a:ext cx="295133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4778380" y="1300292"/>
              <a:ext cx="1817201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5686974" y="2631959"/>
              <a:ext cx="0" cy="181719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Arc 119"/>
            <p:cNvSpPr/>
            <p:nvPr/>
          </p:nvSpPr>
          <p:spPr>
            <a:xfrm rot="16200000" flipH="1">
              <a:off x="5078130" y="1202206"/>
              <a:ext cx="3034901" cy="2432772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572846" y="3540557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578962" y="3811354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6821832" y="3956253"/>
              <a:ext cx="1156049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Condenser</a:t>
              </a:r>
              <a:endParaRPr lang="en-US" sz="1400" dirty="0"/>
            </a:p>
          </p:txBody>
        </p:sp>
        <p:sp>
          <p:nvSpPr>
            <p:cNvPr id="124" name="Trapezoid 123"/>
            <p:cNvSpPr/>
            <p:nvPr/>
          </p:nvSpPr>
          <p:spPr>
            <a:xfrm rot="16200000">
              <a:off x="7347780" y="1587481"/>
              <a:ext cx="763224" cy="545160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199726" y="1478448"/>
              <a:ext cx="654192" cy="7632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>
              <a:stCxn id="124" idx="0"/>
              <a:endCxn id="125" idx="1"/>
            </p:cNvCxnSpPr>
            <p:nvPr/>
          </p:nvCxnSpPr>
          <p:spPr>
            <a:xfrm>
              <a:off x="7456812" y="1860061"/>
              <a:ext cx="74291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7638539" y="865509"/>
              <a:ext cx="1122374" cy="62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Turbine/</a:t>
              </a:r>
            </a:p>
            <a:p>
              <a:r>
                <a:rPr lang="en-US" sz="1400" dirty="0" smtClean="0"/>
                <a:t>Generator</a:t>
              </a:r>
              <a:endParaRPr lang="en-US" sz="1400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52358" y="3738385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809924" y="3764888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843012" y="4321467"/>
              <a:ext cx="726745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Pump</a:t>
              </a:r>
              <a:endParaRPr lang="en-US" sz="1400" dirty="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705243" y="4944492"/>
            <a:ext cx="4584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a nuclear power plant, the </a:t>
            </a:r>
            <a:r>
              <a:rPr lang="en-US" sz="2400" b="1" dirty="0"/>
              <a:t>reactor core </a:t>
            </a:r>
            <a:r>
              <a:rPr lang="en-US" sz="2400" dirty="0"/>
              <a:t>replaces </a:t>
            </a:r>
            <a:r>
              <a:rPr lang="en-US" sz="2400" dirty="0" smtClean="0"/>
              <a:t>the </a:t>
            </a:r>
            <a:r>
              <a:rPr lang="en-US" sz="2400" dirty="0"/>
              <a:t>burning fossil fuel </a:t>
            </a:r>
            <a:r>
              <a:rPr lang="en-US" sz="2400" dirty="0" smtClean="0"/>
              <a:t>as </a:t>
            </a:r>
            <a:r>
              <a:rPr lang="en-US" sz="2400" dirty="0"/>
              <a:t>the energy source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90EA8-E773-724E-BB01-AECF07BACFA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2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511682" y="663407"/>
            <a:ext cx="2043516" cy="3480784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3644245" y="865509"/>
            <a:ext cx="5209673" cy="3822948"/>
            <a:chOff x="3644245" y="865509"/>
            <a:chExt cx="5209673" cy="3822948"/>
          </a:xfrm>
        </p:grpSpPr>
        <p:sp>
          <p:nvSpPr>
            <p:cNvPr id="115" name="Rectangle 114"/>
            <p:cNvSpPr/>
            <p:nvPr/>
          </p:nvSpPr>
          <p:spPr>
            <a:xfrm>
              <a:off x="6946540" y="3342697"/>
              <a:ext cx="654192" cy="6541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644245" y="3936062"/>
              <a:ext cx="2951336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644245" y="901194"/>
              <a:ext cx="295133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4778380" y="1300292"/>
              <a:ext cx="1817201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5686974" y="2631959"/>
              <a:ext cx="0" cy="181719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Arc 119"/>
            <p:cNvSpPr/>
            <p:nvPr/>
          </p:nvSpPr>
          <p:spPr>
            <a:xfrm rot="16200000" flipH="1">
              <a:off x="5078130" y="1202206"/>
              <a:ext cx="3034901" cy="2432772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572846" y="3540557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578962" y="3811354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6821832" y="3956253"/>
              <a:ext cx="1156049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Condenser</a:t>
              </a:r>
              <a:endParaRPr lang="en-US" sz="1400" dirty="0"/>
            </a:p>
          </p:txBody>
        </p:sp>
        <p:sp>
          <p:nvSpPr>
            <p:cNvPr id="124" name="Trapezoid 123"/>
            <p:cNvSpPr/>
            <p:nvPr/>
          </p:nvSpPr>
          <p:spPr>
            <a:xfrm rot="16200000">
              <a:off x="7347780" y="1587481"/>
              <a:ext cx="763224" cy="545160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199726" y="1478448"/>
              <a:ext cx="654192" cy="7632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>
              <a:stCxn id="124" idx="0"/>
              <a:endCxn id="125" idx="1"/>
            </p:cNvCxnSpPr>
            <p:nvPr/>
          </p:nvCxnSpPr>
          <p:spPr>
            <a:xfrm>
              <a:off x="7456812" y="1860061"/>
              <a:ext cx="74291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7638539" y="865509"/>
              <a:ext cx="1122374" cy="62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Turbine/</a:t>
              </a:r>
            </a:p>
            <a:p>
              <a:r>
                <a:rPr lang="en-US" sz="1400" dirty="0" smtClean="0"/>
                <a:t>Generator</a:t>
              </a:r>
              <a:endParaRPr lang="en-US" sz="1400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52358" y="3738385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809924" y="3764888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843012" y="4321467"/>
              <a:ext cx="726745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Pump</a:t>
              </a:r>
              <a:endParaRPr lang="en-US" sz="1400" dirty="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705243" y="4944492"/>
            <a:ext cx="458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 rods</a:t>
            </a:r>
            <a:r>
              <a:rPr lang="en-US" sz="2400" dirty="0"/>
              <a:t> absorb neutrons and are used to stop/start the reaction</a:t>
            </a:r>
          </a:p>
        </p:txBody>
      </p:sp>
      <p:cxnSp>
        <p:nvCxnSpPr>
          <p:cNvPr id="4" name="Straight Connector 3"/>
          <p:cNvCxnSpPr>
            <a:endCxn id="113" idx="0"/>
          </p:cNvCxnSpPr>
          <p:nvPr/>
        </p:nvCxnSpPr>
        <p:spPr>
          <a:xfrm>
            <a:off x="3348478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11265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87834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072281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733B-F1D3-514C-9A20-5C8350D9D879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Build a Nuclear Power Plant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511682" y="663407"/>
            <a:ext cx="2043516" cy="3480784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" name="Group 12"/>
          <p:cNvGrpSpPr/>
          <p:nvPr/>
        </p:nvGrpSpPr>
        <p:grpSpPr>
          <a:xfrm>
            <a:off x="3644245" y="865509"/>
            <a:ext cx="5209673" cy="3822948"/>
            <a:chOff x="3644245" y="865509"/>
            <a:chExt cx="5209673" cy="3822948"/>
          </a:xfrm>
        </p:grpSpPr>
        <p:sp>
          <p:nvSpPr>
            <p:cNvPr id="115" name="Rectangle 114"/>
            <p:cNvSpPr/>
            <p:nvPr/>
          </p:nvSpPr>
          <p:spPr>
            <a:xfrm>
              <a:off x="6946540" y="3342697"/>
              <a:ext cx="654192" cy="65419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644245" y="3936062"/>
              <a:ext cx="2951336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3644245" y="901194"/>
              <a:ext cx="2951336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>
              <a:off x="4778380" y="1300292"/>
              <a:ext cx="1817201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5686974" y="2631959"/>
              <a:ext cx="0" cy="181719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Arc 119"/>
            <p:cNvSpPr/>
            <p:nvPr/>
          </p:nvSpPr>
          <p:spPr>
            <a:xfrm rot="16200000" flipH="1">
              <a:off x="5078130" y="1202206"/>
              <a:ext cx="3034901" cy="2432772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572846" y="3540557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7578962" y="3811354"/>
              <a:ext cx="478239" cy="0"/>
            </a:xfrm>
            <a:prstGeom prst="line">
              <a:avLst/>
            </a:prstGeom>
            <a:ln w="3810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6821832" y="3956253"/>
              <a:ext cx="1156049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Condenser</a:t>
              </a:r>
              <a:endParaRPr lang="en-US" sz="1400" dirty="0"/>
            </a:p>
          </p:txBody>
        </p:sp>
        <p:sp>
          <p:nvSpPr>
            <p:cNvPr id="124" name="Trapezoid 123"/>
            <p:cNvSpPr/>
            <p:nvPr/>
          </p:nvSpPr>
          <p:spPr>
            <a:xfrm rot="16200000">
              <a:off x="7347780" y="1587481"/>
              <a:ext cx="763224" cy="545160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199726" y="1478448"/>
              <a:ext cx="654192" cy="7632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6" name="Straight Connector 125"/>
            <p:cNvCxnSpPr>
              <a:stCxn id="124" idx="0"/>
              <a:endCxn id="125" idx="1"/>
            </p:cNvCxnSpPr>
            <p:nvPr/>
          </p:nvCxnSpPr>
          <p:spPr>
            <a:xfrm>
              <a:off x="7456812" y="1860061"/>
              <a:ext cx="74291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7638539" y="865509"/>
              <a:ext cx="1122374" cy="62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Turbine/</a:t>
              </a:r>
            </a:p>
            <a:p>
              <a:r>
                <a:rPr lang="en-US" sz="1400" dirty="0" smtClean="0"/>
                <a:t>Generator</a:t>
              </a:r>
              <a:endParaRPr lang="en-US" sz="1400" dirty="0"/>
            </a:p>
          </p:txBody>
        </p:sp>
        <p:sp>
          <p:nvSpPr>
            <p:cNvPr id="129" name="Oval 128"/>
            <p:cNvSpPr/>
            <p:nvPr/>
          </p:nvSpPr>
          <p:spPr>
            <a:xfrm>
              <a:off x="4952358" y="3738385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809924" y="3764888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843012" y="4321467"/>
              <a:ext cx="726745" cy="36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Pump</a:t>
              </a:r>
              <a:endParaRPr lang="en-US" sz="1400" dirty="0"/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705243" y="4944492"/>
            <a:ext cx="458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 rods</a:t>
            </a:r>
            <a:r>
              <a:rPr lang="en-US" sz="2400" dirty="0"/>
              <a:t> absorb neutrons and are used to stop/start the reaction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348478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11265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87834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072281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A9C5-EC41-3142-A0F8-1C094CE7A6B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so CRITICAL?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771" y="2133600"/>
            <a:ext cx="8074479" cy="3992563"/>
          </a:xfrm>
        </p:spPr>
        <p:txBody>
          <a:bodyPr/>
          <a:lstStyle/>
          <a:p>
            <a:r>
              <a:rPr lang="en-US" dirty="0"/>
              <a:t>CRITICAL → k=1</a:t>
            </a:r>
          </a:p>
          <a:p>
            <a:pPr lvl="1"/>
            <a:r>
              <a:rPr lang="en-US" dirty="0" smtClean="0"/>
              <a:t># </a:t>
            </a:r>
            <a:r>
              <a:rPr lang="en-US" dirty="0"/>
              <a:t>of Neutrons Produced = # of Neutrons Absorbed</a:t>
            </a:r>
          </a:p>
          <a:p>
            <a:r>
              <a:rPr lang="en-US" dirty="0"/>
              <a:t>SUB-Critical → k&lt;1</a:t>
            </a:r>
          </a:p>
          <a:p>
            <a:pPr lvl="1"/>
            <a:r>
              <a:rPr lang="en-US" dirty="0" smtClean="0"/>
              <a:t># </a:t>
            </a:r>
            <a:r>
              <a:rPr lang="en-US" dirty="0"/>
              <a:t>of Neutrons Produced &lt; # of Neutrons Absorbed</a:t>
            </a:r>
          </a:p>
          <a:p>
            <a:r>
              <a:rPr lang="en-US" dirty="0"/>
              <a:t>SUPER-Critical → k&gt;</a:t>
            </a:r>
            <a:r>
              <a:rPr lang="en-US" dirty="0" smtClean="0"/>
              <a:t>1</a:t>
            </a:r>
          </a:p>
          <a:p>
            <a:pPr lvl="1"/>
            <a:r>
              <a:rPr lang="en-US" dirty="0"/>
              <a:t># of Neutrons Produced &gt; # of Neutrons Absorbed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03D2A-429A-A14B-89E6-836F254F1977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86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68501" y="3786552"/>
            <a:ext cx="696003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Gothic"/>
                <a:cs typeface="Century Gothic"/>
              </a:rPr>
              <a:t>What if?</a:t>
            </a:r>
            <a:endParaRPr lang="en-US" sz="115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632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Boiling Water Reactor (BWR)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511682" y="663407"/>
            <a:ext cx="2043516" cy="3480784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15" name="Rectangle 114"/>
          <p:cNvSpPr/>
          <p:nvPr/>
        </p:nvSpPr>
        <p:spPr>
          <a:xfrm>
            <a:off x="6946540" y="3342697"/>
            <a:ext cx="654192" cy="65419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3644245" y="3936062"/>
            <a:ext cx="2951336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3644245" y="901194"/>
            <a:ext cx="2951336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 rot="16200000" flipH="1">
            <a:off x="5078130" y="1202206"/>
            <a:ext cx="3034901" cy="243277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7572846" y="3540557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578962" y="3811354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6821832" y="3956253"/>
            <a:ext cx="1156049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24" name="Trapezoid 123"/>
          <p:cNvSpPr/>
          <p:nvPr/>
        </p:nvSpPr>
        <p:spPr>
          <a:xfrm rot="16200000">
            <a:off x="7347780" y="1587481"/>
            <a:ext cx="763224" cy="54516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199726" y="1478448"/>
            <a:ext cx="654192" cy="76322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stCxn id="124" idx="0"/>
            <a:endCxn id="125" idx="1"/>
          </p:cNvCxnSpPr>
          <p:nvPr/>
        </p:nvCxnSpPr>
        <p:spPr>
          <a:xfrm>
            <a:off x="7456812" y="1860061"/>
            <a:ext cx="742915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638539" y="865509"/>
            <a:ext cx="1122374" cy="623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29" name="Oval 128"/>
          <p:cNvSpPr/>
          <p:nvPr/>
        </p:nvSpPr>
        <p:spPr>
          <a:xfrm>
            <a:off x="4952358" y="3738385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4809924" y="3764888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4843012" y="4321467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348478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711265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987834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072281" y="2109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652884" y="5183300"/>
            <a:ext cx="29489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39 of the 104 nuclear power plants in the U.S. </a:t>
            </a:r>
            <a:r>
              <a:rPr lang="en-US" sz="2400" dirty="0" smtClean="0"/>
              <a:t>look like </a:t>
            </a:r>
            <a:r>
              <a:rPr lang="en-US" sz="2400" dirty="0"/>
              <a:t>this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130347" y="5194122"/>
            <a:ext cx="29489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They’re called </a:t>
            </a:r>
            <a:r>
              <a:rPr lang="en-US" sz="2400" b="1" dirty="0" smtClean="0"/>
              <a:t>BWR</a:t>
            </a:r>
            <a:r>
              <a:rPr lang="en-US" sz="2400" dirty="0" smtClean="0"/>
              <a:t>s or </a:t>
            </a:r>
            <a:r>
              <a:rPr lang="en-US" sz="2400" b="1" dirty="0" smtClean="0"/>
              <a:t>Boiling Water Reactors</a:t>
            </a:r>
            <a:endParaRPr lang="en-US" sz="24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89338-32C6-8E46-B73C-3C888D447982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Pressurized Water Reactor (PWR)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1879868" y="663407"/>
            <a:ext cx="2043516" cy="3480784"/>
            <a:chOff x="2019588" y="473075"/>
            <a:chExt cx="3027705" cy="5157183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2" y="1832014"/>
              <a:ext cx="2096790" cy="3016249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4" name="Straight Connector 3"/>
          <p:cNvCxnSpPr>
            <a:endCxn id="113" idx="0"/>
          </p:cNvCxnSpPr>
          <p:nvPr/>
        </p:nvCxnSpPr>
        <p:spPr>
          <a:xfrm>
            <a:off x="2716664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79451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356020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440467" y="1300292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ounded Rectangle 132"/>
          <p:cNvSpPr/>
          <p:nvPr/>
        </p:nvSpPr>
        <p:spPr>
          <a:xfrm>
            <a:off x="4826000" y="679679"/>
            <a:ext cx="1076988" cy="34807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FF0080"/>
              </a:gs>
              <a:gs pos="25000">
                <a:srgbClr val="3366FF"/>
              </a:gs>
              <a:gs pos="75000">
                <a:srgbClr val="FF008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085228" y="901194"/>
            <a:ext cx="143914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60875" y="901141"/>
            <a:ext cx="0" cy="3446194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5241925" y="1646491"/>
            <a:ext cx="0" cy="2700897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442694" y="1646438"/>
            <a:ext cx="0" cy="3042019"/>
          </a:xfrm>
          <a:prstGeom prst="line">
            <a:avLst/>
          </a:prstGeom>
          <a:ln w="127000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7279915" y="3056947"/>
            <a:ext cx="654192" cy="65419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5553819" y="3824937"/>
            <a:ext cx="1216387" cy="0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553819" y="901194"/>
            <a:ext cx="1216387" cy="0"/>
          </a:xfrm>
          <a:prstGeom prst="line">
            <a:avLst/>
          </a:prstGeom>
          <a:ln w="127000">
            <a:solidFill>
              <a:srgbClr val="FF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 rot="16200000" flipH="1">
            <a:off x="5308307" y="1146654"/>
            <a:ext cx="2923797" cy="2432773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80"/>
                </a:gs>
                <a:gs pos="100000">
                  <a:srgbClr val="0000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7906221" y="3254807"/>
            <a:ext cx="478239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918232" y="3586793"/>
            <a:ext cx="478239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7155207" y="3670503"/>
            <a:ext cx="1156049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24" name="Trapezoid 123"/>
          <p:cNvSpPr/>
          <p:nvPr/>
        </p:nvSpPr>
        <p:spPr>
          <a:xfrm rot="16200000">
            <a:off x="7522405" y="1587481"/>
            <a:ext cx="763224" cy="54516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374351" y="1478448"/>
            <a:ext cx="654192" cy="76322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stCxn id="124" idx="0"/>
            <a:endCxn id="125" idx="1"/>
          </p:cNvCxnSpPr>
          <p:nvPr/>
        </p:nvCxnSpPr>
        <p:spPr>
          <a:xfrm>
            <a:off x="7631437" y="1860061"/>
            <a:ext cx="742915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813164" y="865509"/>
            <a:ext cx="1122374" cy="623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29" name="Oval 128"/>
          <p:cNvSpPr/>
          <p:nvPr/>
        </p:nvSpPr>
        <p:spPr>
          <a:xfrm>
            <a:off x="6445568" y="3659010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303134" y="3685513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6428462" y="4226217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20" name="Arc 19"/>
          <p:cNvSpPr/>
          <p:nvPr/>
        </p:nvSpPr>
        <p:spPr>
          <a:xfrm>
            <a:off x="5241925" y="1435300"/>
            <a:ext cx="200769" cy="422275"/>
          </a:xfrm>
          <a:prstGeom prst="arc">
            <a:avLst>
              <a:gd name="adj1" fmla="val 10869024"/>
              <a:gd name="adj2" fmla="val 586122"/>
            </a:avLst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Straight Connector 175"/>
          <p:cNvCxnSpPr/>
          <p:nvPr/>
        </p:nvCxnSpPr>
        <p:spPr>
          <a:xfrm>
            <a:off x="4445000" y="4279686"/>
            <a:ext cx="803275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040903" y="4614926"/>
            <a:ext cx="1439147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4075828" y="3786259"/>
            <a:ext cx="0" cy="902198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3302000" y="3854014"/>
            <a:ext cx="803275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Oval 179"/>
          <p:cNvSpPr/>
          <p:nvPr/>
        </p:nvSpPr>
        <p:spPr>
          <a:xfrm>
            <a:off x="4524375" y="4473867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4381941" y="4500370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1"/>
          <p:cNvSpPr txBox="1"/>
          <p:nvPr/>
        </p:nvSpPr>
        <p:spPr>
          <a:xfrm>
            <a:off x="4492625" y="4977574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183" name="TextBox 182"/>
          <p:cNvSpPr txBox="1"/>
          <p:nvPr/>
        </p:nvSpPr>
        <p:spPr>
          <a:xfrm>
            <a:off x="1581706" y="4824790"/>
            <a:ext cx="2948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Most U.S. nuclear power plants are </a:t>
            </a:r>
            <a:r>
              <a:rPr lang="en-US" sz="2400" b="1" dirty="0" smtClean="0"/>
              <a:t>PWR</a:t>
            </a:r>
            <a:r>
              <a:rPr lang="en-US" sz="2400" dirty="0" smtClean="0"/>
              <a:t>s or </a:t>
            </a:r>
            <a:r>
              <a:rPr lang="en-US" sz="2400" b="1" dirty="0" smtClean="0"/>
              <a:t>Pressurized Water Reactors</a:t>
            </a:r>
            <a:endParaRPr lang="en-US" sz="2400" b="1" dirty="0"/>
          </a:p>
        </p:txBody>
      </p:sp>
      <p:sp>
        <p:nvSpPr>
          <p:cNvPr id="184" name="TextBox 183"/>
          <p:cNvSpPr txBox="1"/>
          <p:nvPr/>
        </p:nvSpPr>
        <p:spPr>
          <a:xfrm>
            <a:off x="5268069" y="4824790"/>
            <a:ext cx="2948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Steam is made in a </a:t>
            </a:r>
            <a:r>
              <a:rPr lang="en-US" sz="2400" b="1" dirty="0"/>
              <a:t>steam generator </a:t>
            </a:r>
            <a:r>
              <a:rPr lang="en-US" sz="2400" dirty="0"/>
              <a:t>rather than directly in the </a:t>
            </a:r>
            <a:r>
              <a:rPr lang="en-US" sz="2400" b="1" dirty="0" smtClean="0"/>
              <a:t>reactor core</a:t>
            </a:r>
            <a:endParaRPr lang="en-US" sz="2400" b="1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9C0BF-7CD5-D147-BA83-31DB7E45A4BB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56330" y="333375"/>
            <a:ext cx="4498420" cy="4921250"/>
          </a:xfrm>
          <a:prstGeom prst="rect">
            <a:avLst/>
          </a:prstGeom>
          <a:noFill/>
          <a:ln w="304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PWR Containment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2099301" y="663408"/>
            <a:ext cx="1949023" cy="3319831"/>
            <a:chOff x="2019588" y="473075"/>
            <a:chExt cx="3027705" cy="5157184"/>
          </a:xfrm>
        </p:grpSpPr>
        <p:sp>
          <p:nvSpPr>
            <p:cNvPr id="74" name="Rounded Rectangle 73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8" name="Picture 10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00" name="Picture 9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01" name="Rectangle 100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88" name="Picture 8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89" name="Picture 8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92" name="Rectangle 91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4" name="Straight Connector 3"/>
          <p:cNvCxnSpPr>
            <a:endCxn id="113" idx="0"/>
          </p:cNvCxnSpPr>
          <p:nvPr/>
        </p:nvCxnSpPr>
        <p:spPr>
          <a:xfrm>
            <a:off x="2897403" y="1270843"/>
            <a:ext cx="0" cy="165447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243415" y="1270843"/>
            <a:ext cx="0" cy="165447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53436" y="1270843"/>
            <a:ext cx="0" cy="165447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587737" y="1270843"/>
            <a:ext cx="0" cy="165447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ounded Rectangle 132"/>
          <p:cNvSpPr/>
          <p:nvPr/>
        </p:nvSpPr>
        <p:spPr>
          <a:xfrm>
            <a:off x="4909203" y="678928"/>
            <a:ext cx="1027188" cy="331983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FF0080"/>
              </a:gs>
              <a:gs pos="25000">
                <a:srgbClr val="3366FF"/>
              </a:gs>
              <a:gs pos="75000">
                <a:srgbClr val="FF0080"/>
              </a:gs>
            </a:gsLst>
          </a:gradFill>
          <a:ln w="203200">
            <a:solidFill>
              <a:schemeClr val="accent4"/>
            </a:solidFill>
          </a:ln>
          <a:effectLst>
            <a:outerShdw blurRad="127000" dist="76200" dir="6600000" sx="101000" sy="101000" rotWithShape="0">
              <a:srgbClr val="00000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248925" y="890200"/>
            <a:ext cx="1372600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560961" y="890149"/>
            <a:ext cx="0" cy="328684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5305895" y="1601034"/>
            <a:ext cx="0" cy="2576006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5497380" y="1600983"/>
            <a:ext cx="0" cy="2901355"/>
          </a:xfrm>
          <a:prstGeom prst="line">
            <a:avLst/>
          </a:prstGeom>
          <a:ln w="127000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5400000" scaled="0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7408397" y="2946270"/>
            <a:ext cx="623942" cy="62394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5762116" y="3678747"/>
            <a:ext cx="1160142" cy="0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533009" y="890200"/>
            <a:ext cx="1389249" cy="0"/>
          </a:xfrm>
          <a:prstGeom prst="line">
            <a:avLst/>
          </a:prstGeom>
          <a:ln w="127000">
            <a:solidFill>
              <a:srgbClr val="FF0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Arc 119"/>
          <p:cNvSpPr/>
          <p:nvPr/>
        </p:nvSpPr>
        <p:spPr>
          <a:xfrm rot="16200000" flipH="1">
            <a:off x="5527957" y="1124309"/>
            <a:ext cx="2788599" cy="2320280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80"/>
                </a:gs>
                <a:gs pos="100000">
                  <a:srgbClr val="0000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/>
          <p:cNvCxnSpPr/>
          <p:nvPr/>
        </p:nvCxnSpPr>
        <p:spPr>
          <a:xfrm>
            <a:off x="8005743" y="3134980"/>
            <a:ext cx="456125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8017198" y="3451615"/>
            <a:ext cx="456125" cy="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7289456" y="3531454"/>
            <a:ext cx="1102593" cy="350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24" name="Trapezoid 123"/>
          <p:cNvSpPr/>
          <p:nvPr/>
        </p:nvSpPr>
        <p:spPr>
          <a:xfrm rot="16200000">
            <a:off x="7639675" y="1544752"/>
            <a:ext cx="727932" cy="519952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8452226" y="1440761"/>
            <a:ext cx="623942" cy="727933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stCxn id="124" idx="0"/>
            <a:endCxn id="125" idx="1"/>
          </p:cNvCxnSpPr>
          <p:nvPr/>
        </p:nvCxnSpPr>
        <p:spPr>
          <a:xfrm>
            <a:off x="7743665" y="1804728"/>
            <a:ext cx="708562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916989" y="856165"/>
            <a:ext cx="1070475" cy="595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29" name="Oval 128"/>
          <p:cNvSpPr/>
          <p:nvPr/>
        </p:nvSpPr>
        <p:spPr>
          <a:xfrm>
            <a:off x="6612631" y="3520493"/>
            <a:ext cx="580792" cy="580792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476783" y="3545770"/>
            <a:ext cx="426244" cy="2456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TextBox 130"/>
          <p:cNvSpPr txBox="1"/>
          <p:nvPr/>
        </p:nvSpPr>
        <p:spPr>
          <a:xfrm>
            <a:off x="6596316" y="4061472"/>
            <a:ext cx="693140" cy="350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20" name="Arc 19"/>
          <p:cNvSpPr/>
          <p:nvPr/>
        </p:nvSpPr>
        <p:spPr>
          <a:xfrm>
            <a:off x="5305895" y="1399608"/>
            <a:ext cx="191485" cy="402749"/>
          </a:xfrm>
          <a:prstGeom prst="arc">
            <a:avLst>
              <a:gd name="adj1" fmla="val 10869024"/>
              <a:gd name="adj2" fmla="val 586122"/>
            </a:avLst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6" name="Straight Connector 175"/>
          <p:cNvCxnSpPr/>
          <p:nvPr/>
        </p:nvCxnSpPr>
        <p:spPr>
          <a:xfrm>
            <a:off x="4545820" y="4112468"/>
            <a:ext cx="766131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4160409" y="4432207"/>
            <a:ext cx="1372600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4193719" y="3641858"/>
            <a:ext cx="0" cy="86048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3455673" y="3706480"/>
            <a:ext cx="766131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Oval 179"/>
          <p:cNvSpPr/>
          <p:nvPr/>
        </p:nvSpPr>
        <p:spPr>
          <a:xfrm>
            <a:off x="4621525" y="4297670"/>
            <a:ext cx="580792" cy="580792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4485677" y="4322948"/>
            <a:ext cx="426244" cy="245622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TextBox 181"/>
          <p:cNvSpPr txBox="1"/>
          <p:nvPr/>
        </p:nvSpPr>
        <p:spPr>
          <a:xfrm>
            <a:off x="4591243" y="4778086"/>
            <a:ext cx="693140" cy="350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sp>
        <p:nvSpPr>
          <p:cNvPr id="183" name="TextBox 182"/>
          <p:cNvSpPr txBox="1"/>
          <p:nvPr/>
        </p:nvSpPr>
        <p:spPr>
          <a:xfrm>
            <a:off x="1581705" y="5523290"/>
            <a:ext cx="558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entire reactor sits inside a large concrete and steel </a:t>
            </a:r>
            <a:r>
              <a:rPr lang="en-US" sz="2400" b="1" dirty="0"/>
              <a:t>containment building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C39B-18A8-7E4C-B3AF-9A9D31A15B62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2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Pressurized Water Reactor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8" name="Picture 4" descr="article49014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7770"/>
            <a:ext cx="9144000" cy="47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6204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1062" y="333375"/>
            <a:ext cx="2942670" cy="4921250"/>
          </a:xfrm>
          <a:prstGeom prst="rect">
            <a:avLst/>
          </a:prstGeom>
          <a:noFill/>
          <a:ln w="304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BWR Containment</a:t>
            </a:r>
            <a:endParaRPr lang="en-US" dirty="0"/>
          </a:p>
        </p:txBody>
      </p:sp>
      <p:sp>
        <p:nvSpPr>
          <p:cNvPr id="183" name="TextBox 182"/>
          <p:cNvSpPr txBox="1"/>
          <p:nvPr/>
        </p:nvSpPr>
        <p:spPr>
          <a:xfrm>
            <a:off x="1581705" y="5523290"/>
            <a:ext cx="558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entire reactor sits inside a large concrete and steel </a:t>
            </a:r>
            <a:r>
              <a:rPr lang="en-US" sz="2400" b="1" dirty="0"/>
              <a:t>containment building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2741026" y="1044407"/>
            <a:ext cx="2043516" cy="3480784"/>
            <a:chOff x="2019588" y="473075"/>
            <a:chExt cx="3027705" cy="5157184"/>
          </a:xfrm>
        </p:grpSpPr>
        <p:sp>
          <p:nvSpPr>
            <p:cNvPr id="119" name="Rounded Rectangle 118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137" name="Rectangle 136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67" name="Rectangle 166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6" name="Picture 15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7" name="Picture 15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58" name="Rectangle 157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2" name="Rectangle 171"/>
          <p:cNvSpPr/>
          <p:nvPr/>
        </p:nvSpPr>
        <p:spPr>
          <a:xfrm>
            <a:off x="7175884" y="3723697"/>
            <a:ext cx="654192" cy="65419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/>
          <p:nvPr/>
        </p:nvCxnSpPr>
        <p:spPr>
          <a:xfrm>
            <a:off x="3873589" y="4317062"/>
            <a:ext cx="2951336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3873589" y="1282194"/>
            <a:ext cx="2951336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Arc 184"/>
          <p:cNvSpPr/>
          <p:nvPr/>
        </p:nvSpPr>
        <p:spPr>
          <a:xfrm rot="16200000" flipH="1">
            <a:off x="5307474" y="1583206"/>
            <a:ext cx="3034901" cy="243277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>
            <a:off x="7802190" y="3921557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808306" y="4192354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7051176" y="4337253"/>
            <a:ext cx="1156049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89" name="Trapezoid 188"/>
          <p:cNvSpPr/>
          <p:nvPr/>
        </p:nvSpPr>
        <p:spPr>
          <a:xfrm rot="16200000">
            <a:off x="7577124" y="1968481"/>
            <a:ext cx="763224" cy="54516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8429070" y="1859448"/>
            <a:ext cx="654192" cy="76322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/>
          <p:cNvCxnSpPr>
            <a:stCxn id="189" idx="0"/>
            <a:endCxn id="190" idx="1"/>
          </p:cNvCxnSpPr>
          <p:nvPr/>
        </p:nvCxnSpPr>
        <p:spPr>
          <a:xfrm>
            <a:off x="7686156" y="2241061"/>
            <a:ext cx="742915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7867883" y="1246509"/>
            <a:ext cx="1122374" cy="623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93" name="Oval 192"/>
          <p:cNvSpPr/>
          <p:nvPr/>
        </p:nvSpPr>
        <p:spPr>
          <a:xfrm>
            <a:off x="5899998" y="4119385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5757564" y="4145888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5790652" y="4702467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cxnSp>
        <p:nvCxnSpPr>
          <p:cNvPr id="196" name="Straight Connector 195"/>
          <p:cNvCxnSpPr/>
          <p:nvPr/>
        </p:nvCxnSpPr>
        <p:spPr>
          <a:xfrm>
            <a:off x="3577822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3940609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3217178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4301625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B3E38-F35E-1741-B55A-82C435C1B67E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5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Boiling Water Reactor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5" descr="student-bw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325"/>
            <a:ext cx="9144000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6201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 QUIZ!!!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EF532-1CBA-7A4C-9C28-BE2A678D4BBC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56</a:t>
            </a:fld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 flipH="1">
            <a:off x="863524" y="2084545"/>
            <a:ext cx="7148675" cy="4419410"/>
            <a:chOff x="963138" y="2084545"/>
            <a:chExt cx="7148675" cy="4419410"/>
          </a:xfrm>
        </p:grpSpPr>
        <p:grpSp>
          <p:nvGrpSpPr>
            <p:cNvPr id="6" name="Group 5"/>
            <p:cNvGrpSpPr/>
            <p:nvPr/>
          </p:nvGrpSpPr>
          <p:grpSpPr>
            <a:xfrm>
              <a:off x="963138" y="2084545"/>
              <a:ext cx="2043516" cy="3480784"/>
              <a:chOff x="2019588" y="473075"/>
              <a:chExt cx="3027705" cy="5157183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019588" y="473075"/>
                <a:ext cx="3027705" cy="5157183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3366FF"/>
                  </a:gs>
                  <a:gs pos="100000">
                    <a:srgbClr val="FF0000"/>
                  </a:gs>
                  <a:gs pos="25000">
                    <a:srgbClr val="3366FF"/>
                  </a:gs>
                  <a:gs pos="75000">
                    <a:srgbClr val="FF0000"/>
                  </a:gs>
                </a:gsLst>
              </a:gradFill>
              <a:ln w="203200">
                <a:solidFill>
                  <a:schemeClr val="accent4"/>
                </a:solidFill>
              </a:ln>
              <a:effectLst>
                <a:outerShdw blurRad="127000" dist="76200" dir="6600000" sx="101000" sy="101000" rotWithShape="0">
                  <a:srgbClr val="000000">
                    <a:alpha val="7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478532" y="1832014"/>
                <a:ext cx="2096790" cy="3016249"/>
                <a:chOff x="1843739" y="2698750"/>
                <a:chExt cx="2096790" cy="3016250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flipH="1">
                  <a:off x="2198127" y="2698750"/>
                  <a:ext cx="116417" cy="301625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flipH="1">
                  <a:off x="2090270" y="2698750"/>
                  <a:ext cx="116417" cy="301625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flipH="1">
                  <a:off x="1982412" y="2698750"/>
                  <a:ext cx="116417" cy="3016250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flipH="1">
                  <a:off x="1874555" y="2698750"/>
                  <a:ext cx="116417" cy="3016250"/>
                </a:xfrm>
                <a:prstGeom prst="rect">
                  <a:avLst/>
                </a:prstGeom>
              </p:spPr>
            </p:pic>
            <p:sp>
              <p:nvSpPr>
                <p:cNvPr id="13" name="Rectangle 12"/>
                <p:cNvSpPr/>
                <p:nvPr/>
              </p:nvSpPr>
              <p:spPr>
                <a:xfrm flipH="1">
                  <a:off x="1843739" y="2796363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 flipH="1">
                  <a:off x="1843739" y="3482096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flipH="1">
                  <a:off x="1843739" y="4167830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 flipH="1">
                  <a:off x="1843739" y="4853563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flipH="1">
                  <a:off x="1843739" y="5539296"/>
                  <a:ext cx="493061" cy="70282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 flipH="1">
                  <a:off x="2378075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40" name="Picture 3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</p:spPr>
              </p:pic>
              <p:sp>
                <p:nvSpPr>
                  <p:cNvPr id="43" name="Rectangle 42"/>
                  <p:cNvSpPr/>
                  <p:nvPr/>
                </p:nvSpPr>
                <p:spPr>
                  <a:xfrm>
                    <a:off x="4353861" y="28257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4353861" y="371792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>
                  <a:xfrm>
                    <a:off x="4353861" y="461010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4353861" y="550227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4353861" y="63944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" name="Group 18"/>
                <p:cNvGrpSpPr/>
                <p:nvPr/>
              </p:nvGrpSpPr>
              <p:grpSpPr>
                <a:xfrm flipH="1">
                  <a:off x="2915586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</p:spPr>
              </p:pic>
              <p:sp>
                <p:nvSpPr>
                  <p:cNvPr id="34" name="Rectangle 33"/>
                  <p:cNvSpPr/>
                  <p:nvPr/>
                </p:nvSpPr>
                <p:spPr>
                  <a:xfrm>
                    <a:off x="4353861" y="28257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4353861" y="371792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4353861" y="461010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4353861" y="550227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/>
                  <p:cNvSpPr/>
                  <p:nvPr/>
                </p:nvSpPr>
                <p:spPr>
                  <a:xfrm>
                    <a:off x="4353861" y="63944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 flipH="1">
                  <a:off x="3447468" y="2698750"/>
                  <a:ext cx="493061" cy="3016250"/>
                  <a:chOff x="4353861" y="2698750"/>
                  <a:chExt cx="914400" cy="3924300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39513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595161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795186" y="2698750"/>
                    <a:ext cx="215900" cy="3924300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995211" y="2698750"/>
                    <a:ext cx="215900" cy="3924300"/>
                  </a:xfrm>
                  <a:prstGeom prst="rect">
                    <a:avLst/>
                  </a:prstGeom>
                </p:spPr>
              </p:pic>
              <p:sp>
                <p:nvSpPr>
                  <p:cNvPr id="25" name="Rectangle 24"/>
                  <p:cNvSpPr/>
                  <p:nvPr/>
                </p:nvSpPr>
                <p:spPr>
                  <a:xfrm>
                    <a:off x="4353861" y="28257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4353861" y="371792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4353861" y="461010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4353861" y="5502275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4353861" y="6394450"/>
                    <a:ext cx="914400" cy="91440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48" name="Straight Connector 47"/>
            <p:cNvCxnSpPr>
              <a:endCxn id="46" idx="0"/>
            </p:cNvCxnSpPr>
            <p:nvPr/>
          </p:nvCxnSpPr>
          <p:spPr>
            <a:xfrm>
              <a:off x="1799934" y="2721430"/>
              <a:ext cx="0" cy="173468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162721" y="2721430"/>
              <a:ext cx="0" cy="173468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439290" y="2721430"/>
              <a:ext cx="0" cy="173468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523737" y="2721430"/>
              <a:ext cx="0" cy="173468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ounded Rectangle 51"/>
            <p:cNvSpPr/>
            <p:nvPr/>
          </p:nvSpPr>
          <p:spPr>
            <a:xfrm>
              <a:off x="3909270" y="2100817"/>
              <a:ext cx="1076988" cy="34807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00FF"/>
                </a:gs>
                <a:gs pos="100000">
                  <a:srgbClr val="FF0080"/>
                </a:gs>
                <a:gs pos="25000">
                  <a:srgbClr val="3366FF"/>
                </a:gs>
                <a:gs pos="75000">
                  <a:srgbClr val="FF008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2168498" y="2322332"/>
              <a:ext cx="1439147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544145" y="2322279"/>
              <a:ext cx="0" cy="3446194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325195" y="3067629"/>
              <a:ext cx="0" cy="2700897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525964" y="3067576"/>
              <a:ext cx="0" cy="3042019"/>
            </a:xfrm>
            <a:prstGeom prst="line">
              <a:avLst/>
            </a:prstGeom>
            <a:ln w="127000">
              <a:gradFill flip="none" rotWithShape="1">
                <a:gsLst>
                  <a:gs pos="0">
                    <a:srgbClr val="FF0000"/>
                  </a:gs>
                  <a:gs pos="100000">
                    <a:srgbClr val="3366FF"/>
                  </a:gs>
                </a:gsLst>
                <a:lin ang="5400000" scaled="0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6363185" y="4478085"/>
              <a:ext cx="654192" cy="654192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4637089" y="5246075"/>
              <a:ext cx="1216387" cy="0"/>
            </a:xfrm>
            <a:prstGeom prst="line">
              <a:avLst/>
            </a:prstGeom>
            <a:ln w="1270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637089" y="2322332"/>
              <a:ext cx="1216387" cy="0"/>
            </a:xfrm>
            <a:prstGeom prst="line">
              <a:avLst/>
            </a:prstGeom>
            <a:ln w="127000">
              <a:solidFill>
                <a:srgbClr val="FF008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Arc 59"/>
            <p:cNvSpPr/>
            <p:nvPr/>
          </p:nvSpPr>
          <p:spPr>
            <a:xfrm rot="16200000" flipH="1">
              <a:off x="4391577" y="2567792"/>
              <a:ext cx="2923797" cy="2432773"/>
            </a:xfrm>
            <a:prstGeom prst="arc">
              <a:avLst>
                <a:gd name="adj1" fmla="val 21576992"/>
                <a:gd name="adj2" fmla="val 10805497"/>
              </a:avLst>
            </a:prstGeom>
            <a:ln w="127000" cmpd="sng">
              <a:gradFill flip="none" rotWithShape="1">
                <a:gsLst>
                  <a:gs pos="0">
                    <a:srgbClr val="FF0080"/>
                  </a:gs>
                  <a:gs pos="100000">
                    <a:srgbClr val="0000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6989491" y="4675945"/>
              <a:ext cx="478239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001502" y="5007931"/>
              <a:ext cx="478239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rapezoid 63"/>
            <p:cNvSpPr/>
            <p:nvPr/>
          </p:nvSpPr>
          <p:spPr>
            <a:xfrm rot="16200000">
              <a:off x="6605675" y="3008619"/>
              <a:ext cx="763224" cy="545160"/>
            </a:xfrm>
            <a:prstGeom prst="trapezoid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7457621" y="2899586"/>
              <a:ext cx="654192" cy="76322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>
              <a:stCxn id="64" idx="0"/>
              <a:endCxn id="65" idx="1"/>
            </p:cNvCxnSpPr>
            <p:nvPr/>
          </p:nvCxnSpPr>
          <p:spPr>
            <a:xfrm>
              <a:off x="6714707" y="3281199"/>
              <a:ext cx="742915" cy="0"/>
            </a:xfrm>
            <a:prstGeom prst="line">
              <a:avLst/>
            </a:prstGeom>
            <a:ln w="1270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5528838" y="5080148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386404" y="5106651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Arc 70"/>
            <p:cNvSpPr/>
            <p:nvPr/>
          </p:nvSpPr>
          <p:spPr>
            <a:xfrm>
              <a:off x="4325195" y="2856438"/>
              <a:ext cx="200769" cy="422275"/>
            </a:xfrm>
            <a:prstGeom prst="arc">
              <a:avLst>
                <a:gd name="adj1" fmla="val 10869024"/>
                <a:gd name="adj2" fmla="val 586122"/>
              </a:avLst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3528270" y="5700824"/>
              <a:ext cx="803275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124173" y="6036064"/>
              <a:ext cx="1439147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59098" y="5207397"/>
              <a:ext cx="0" cy="902198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2385270" y="5275152"/>
              <a:ext cx="803275" cy="0"/>
            </a:xfrm>
            <a:prstGeom prst="line">
              <a:avLst/>
            </a:prstGeom>
            <a:ln w="127000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3607645" y="5895005"/>
              <a:ext cx="608950" cy="60895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465211" y="5921508"/>
              <a:ext cx="446909" cy="25753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790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8959"/>
            <a:ext cx="9144000" cy="6180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77916"/>
            <a:ext cx="9144000" cy="1015663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Where is the Reactor?</a:t>
            </a:r>
            <a:endParaRPr lang="en-US" sz="6000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4DC9C-D0E6-1647-A6EF-2AEDA16FECE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8959"/>
            <a:ext cx="9144000" cy="6180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77916"/>
            <a:ext cx="9144000" cy="1015663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Where is the Reactor?</a:t>
            </a:r>
            <a:endParaRPr lang="en-US" sz="6000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8314" y="3659187"/>
            <a:ext cx="965818" cy="104775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6464" y="3659187"/>
            <a:ext cx="965818" cy="1047751"/>
          </a:xfrm>
          <a:prstGeom prst="rect">
            <a:avLst/>
          </a:prstGeom>
        </p:spPr>
      </p:pic>
      <p:sp>
        <p:nvSpPr>
          <p:cNvPr id="67" name="Date Placeholder 6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1427B-6C95-9744-9485-D47305513C1A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"/>
            <a:ext cx="9144000" cy="6398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21169"/>
            <a:ext cx="9144000" cy="1015663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Then what are these?</a:t>
            </a:r>
            <a:endParaRPr lang="en-US" sz="6000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9C396-7103-1B45-8DC8-3AF20FF8F5CB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 rot="1876540">
            <a:off x="-667657" y="3993578"/>
            <a:ext cx="604623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pple Chancery"/>
                <a:cs typeface="Apple Chancery"/>
              </a:rPr>
              <a:t>When?</a:t>
            </a:r>
            <a:endParaRPr lang="en-US" sz="11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39632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8600"/>
            <a:ext cx="9144000" cy="6398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705724"/>
            <a:ext cx="9144000" cy="1446550"/>
          </a:xfrm>
          <a:prstGeom prst="rect">
            <a:avLst/>
          </a:prstGeom>
          <a:solidFill>
            <a:schemeClr val="accent2">
              <a:alpha val="56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Cooling Towers</a:t>
            </a:r>
          </a:p>
          <a:p>
            <a:pPr algn="ctr"/>
            <a:r>
              <a:rPr lang="en-US" sz="2800" b="1" dirty="0" smtClean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They chill the cold water used by the condenser.</a:t>
            </a:r>
            <a:endParaRPr lang="en-US" sz="2800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1062" y="333375"/>
            <a:ext cx="2942670" cy="4921250"/>
          </a:xfrm>
          <a:prstGeom prst="rect">
            <a:avLst/>
          </a:prstGeom>
          <a:noFill/>
          <a:ln w="3048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BWR Containment</a:t>
            </a:r>
            <a:endParaRPr lang="en-US" dirty="0"/>
          </a:p>
        </p:txBody>
      </p:sp>
      <p:sp>
        <p:nvSpPr>
          <p:cNvPr id="183" name="TextBox 182"/>
          <p:cNvSpPr txBox="1"/>
          <p:nvPr/>
        </p:nvSpPr>
        <p:spPr>
          <a:xfrm>
            <a:off x="1581705" y="5523290"/>
            <a:ext cx="5580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entire reactor sits inside a large concrete and steel </a:t>
            </a:r>
            <a:r>
              <a:rPr lang="en-US" sz="2400" b="1" dirty="0"/>
              <a:t>containment building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2741026" y="1044407"/>
            <a:ext cx="2043516" cy="3480784"/>
            <a:chOff x="2019588" y="473075"/>
            <a:chExt cx="3027705" cy="5157184"/>
          </a:xfrm>
        </p:grpSpPr>
        <p:sp>
          <p:nvSpPr>
            <p:cNvPr id="119" name="Rounded Rectangle 118"/>
            <p:cNvSpPr/>
            <p:nvPr/>
          </p:nvSpPr>
          <p:spPr>
            <a:xfrm>
              <a:off x="2019588" y="473075"/>
              <a:ext cx="3027705" cy="515718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3366FF"/>
                </a:gs>
                <a:gs pos="100000">
                  <a:srgbClr val="FF0000"/>
                </a:gs>
                <a:gs pos="25000">
                  <a:srgbClr val="3366FF"/>
                </a:gs>
                <a:gs pos="75000">
                  <a:srgbClr val="FF0000"/>
                </a:gs>
              </a:gsLst>
            </a:gradFill>
            <a:ln w="203200">
              <a:solidFill>
                <a:schemeClr val="accent4"/>
              </a:solidFill>
            </a:ln>
            <a:effectLst>
              <a:outerShdw blurRad="127000" dist="76200" dir="6600000" sx="101000" sy="101000" rotWithShape="0">
                <a:srgbClr val="000000">
                  <a:alpha val="7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2478531" y="1832014"/>
              <a:ext cx="2096790" cy="3016250"/>
              <a:chOff x="1843739" y="2698750"/>
              <a:chExt cx="2096790" cy="3016250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198127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090270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982412" y="2698750"/>
                <a:ext cx="116417" cy="301625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1874555" y="2698750"/>
                <a:ext cx="116417" cy="3016250"/>
              </a:xfrm>
              <a:prstGeom prst="rect">
                <a:avLst/>
              </a:prstGeom>
            </p:spPr>
          </p:pic>
          <p:sp>
            <p:nvSpPr>
              <p:cNvPr id="137" name="Rectangle 136"/>
              <p:cNvSpPr/>
              <p:nvPr/>
            </p:nvSpPr>
            <p:spPr>
              <a:xfrm flipH="1">
                <a:off x="1843739" y="27963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flipH="1">
                <a:off x="1843739" y="34820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H="1">
                <a:off x="1843739" y="4167830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H="1">
                <a:off x="1843739" y="4853563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H="1">
                <a:off x="1843739" y="5539296"/>
                <a:ext cx="493061" cy="7028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 flipH="1">
                <a:off x="2378075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63" name="Picture 162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4" name="Picture 163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5" name="Picture 16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66" name="Picture 16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67" name="Rectangle 166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 flipH="1">
                <a:off x="2915586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54" name="Picture 153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6" name="Picture 15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57" name="Picture 15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58" name="Rectangle 157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 flipH="1">
                <a:off x="3447468" y="2698750"/>
                <a:ext cx="493061" cy="3016250"/>
                <a:chOff x="4353861" y="2698750"/>
                <a:chExt cx="914400" cy="3924300"/>
              </a:xfrm>
            </p:grpSpPr>
            <p:pic>
              <p:nvPicPr>
                <p:cNvPr id="145" name="Picture 144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39513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6" name="Picture 14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595161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7" name="Picture 146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795186" y="2698750"/>
                  <a:ext cx="215900" cy="3924300"/>
                </a:xfrm>
                <a:prstGeom prst="rect">
                  <a:avLst/>
                </a:prstGeom>
              </p:spPr>
            </p:pic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5211" y="2698750"/>
                  <a:ext cx="215900" cy="3924300"/>
                </a:xfrm>
                <a:prstGeom prst="rect">
                  <a:avLst/>
                </a:prstGeom>
              </p:spPr>
            </p:pic>
            <p:sp>
              <p:nvSpPr>
                <p:cNvPr id="149" name="Rectangle 148"/>
                <p:cNvSpPr/>
                <p:nvPr/>
              </p:nvSpPr>
              <p:spPr>
                <a:xfrm>
                  <a:off x="4353861" y="28257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4353861" y="371792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4353861" y="461010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4353861" y="5502275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4353861" y="6394450"/>
                  <a:ext cx="914400" cy="91440"/>
                </a:xfrm>
                <a:prstGeom prst="rect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72" name="Rectangle 171"/>
          <p:cNvSpPr/>
          <p:nvPr/>
        </p:nvSpPr>
        <p:spPr>
          <a:xfrm>
            <a:off x="7175884" y="3723697"/>
            <a:ext cx="654192" cy="65419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3" name="Straight Connector 172"/>
          <p:cNvCxnSpPr/>
          <p:nvPr/>
        </p:nvCxnSpPr>
        <p:spPr>
          <a:xfrm>
            <a:off x="3873589" y="4317062"/>
            <a:ext cx="2951336" cy="0"/>
          </a:xfrm>
          <a:prstGeom prst="line">
            <a:avLst/>
          </a:prstGeom>
          <a:ln w="1270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3873589" y="1282194"/>
            <a:ext cx="2951336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Arc 184"/>
          <p:cNvSpPr/>
          <p:nvPr/>
        </p:nvSpPr>
        <p:spPr>
          <a:xfrm rot="16200000" flipH="1">
            <a:off x="5307474" y="1583206"/>
            <a:ext cx="3034901" cy="2432772"/>
          </a:xfrm>
          <a:prstGeom prst="arc">
            <a:avLst>
              <a:gd name="adj1" fmla="val 21576992"/>
              <a:gd name="adj2" fmla="val 10805497"/>
            </a:avLst>
          </a:prstGeom>
          <a:ln w="127000" cmpd="sng">
            <a:gradFill flip="none" rotWithShape="1">
              <a:gsLst>
                <a:gs pos="0">
                  <a:srgbClr val="FF0000"/>
                </a:gs>
                <a:gs pos="100000">
                  <a:srgbClr val="3366FF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>
            <a:off x="7802190" y="3921557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808306" y="4192354"/>
            <a:ext cx="478239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7051176" y="4337253"/>
            <a:ext cx="1156049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Condenser</a:t>
            </a:r>
            <a:endParaRPr lang="en-US" sz="1400" dirty="0"/>
          </a:p>
        </p:txBody>
      </p:sp>
      <p:sp>
        <p:nvSpPr>
          <p:cNvPr id="189" name="Trapezoid 188"/>
          <p:cNvSpPr/>
          <p:nvPr/>
        </p:nvSpPr>
        <p:spPr>
          <a:xfrm rot="16200000">
            <a:off x="7577124" y="1968481"/>
            <a:ext cx="763224" cy="545160"/>
          </a:xfrm>
          <a:prstGeom prst="trapezoid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8429070" y="1859448"/>
            <a:ext cx="654192" cy="76322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/>
          <p:cNvCxnSpPr>
            <a:stCxn id="189" idx="0"/>
            <a:endCxn id="190" idx="1"/>
          </p:cNvCxnSpPr>
          <p:nvPr/>
        </p:nvCxnSpPr>
        <p:spPr>
          <a:xfrm>
            <a:off x="7686156" y="2241061"/>
            <a:ext cx="742915" cy="0"/>
          </a:xfrm>
          <a:prstGeom prst="lin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7867883" y="1246509"/>
            <a:ext cx="1122374" cy="623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Turbine/</a:t>
            </a:r>
          </a:p>
          <a:p>
            <a:r>
              <a:rPr lang="en-US" sz="1400" dirty="0" smtClean="0"/>
              <a:t>Generator</a:t>
            </a:r>
            <a:endParaRPr lang="en-US" sz="1400" dirty="0"/>
          </a:p>
        </p:txBody>
      </p:sp>
      <p:sp>
        <p:nvSpPr>
          <p:cNvPr id="193" name="Oval 192"/>
          <p:cNvSpPr/>
          <p:nvPr/>
        </p:nvSpPr>
        <p:spPr>
          <a:xfrm>
            <a:off x="5899998" y="4119385"/>
            <a:ext cx="608950" cy="60895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5757564" y="4145888"/>
            <a:ext cx="446909" cy="25753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TextBox 194"/>
          <p:cNvSpPr txBox="1"/>
          <p:nvPr/>
        </p:nvSpPr>
        <p:spPr>
          <a:xfrm>
            <a:off x="5790652" y="4702467"/>
            <a:ext cx="726745" cy="366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Pump</a:t>
            </a:r>
            <a:endParaRPr lang="en-US" sz="1400" dirty="0"/>
          </a:p>
        </p:txBody>
      </p:sp>
      <p:cxnSp>
        <p:nvCxnSpPr>
          <p:cNvPr id="196" name="Straight Connector 195"/>
          <p:cNvCxnSpPr/>
          <p:nvPr/>
        </p:nvCxnSpPr>
        <p:spPr>
          <a:xfrm>
            <a:off x="3577822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3940609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3217178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4301625" y="2490319"/>
            <a:ext cx="0" cy="1734683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1312" y="3723697"/>
            <a:ext cx="971452" cy="67972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9DA48-E112-694A-AC12-90B7977488B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4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Boiling Water Reactor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5" descr="student-bw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325"/>
            <a:ext cx="9144000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5078" y="5071287"/>
            <a:ext cx="1452210" cy="101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152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b="4593"/>
          <a:stretch/>
        </p:blipFill>
        <p:spPr>
          <a:xfrm>
            <a:off x="440753" y="1749426"/>
            <a:ext cx="1886658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0753" y="3121026"/>
            <a:ext cx="2094614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753" y="4492626"/>
            <a:ext cx="2176491" cy="1371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left out?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74951" y="1914525"/>
            <a:ext cx="6083300" cy="3992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Instrumentation</a:t>
            </a:r>
          </a:p>
          <a:p>
            <a:r>
              <a:rPr lang="en-US" dirty="0" smtClean="0"/>
              <a:t>Systems for optimizing efficiency</a:t>
            </a:r>
          </a:p>
          <a:p>
            <a:pPr lvl="1"/>
            <a:r>
              <a:rPr lang="en-US" dirty="0" smtClean="0"/>
              <a:t>Control </a:t>
            </a:r>
            <a:r>
              <a:rPr lang="en-US" dirty="0"/>
              <a:t>s</a:t>
            </a:r>
            <a:r>
              <a:rPr lang="en-US" dirty="0" smtClean="0"/>
              <a:t>ystem components used by operators </a:t>
            </a:r>
          </a:p>
          <a:p>
            <a:pPr lvl="1"/>
            <a:r>
              <a:rPr lang="en-US" dirty="0" smtClean="0"/>
              <a:t>Steam system components for thermodynamic efficiency</a:t>
            </a:r>
          </a:p>
          <a:p>
            <a:r>
              <a:rPr lang="en-US" dirty="0" smtClean="0"/>
              <a:t>Equipment to support outages and refueling</a:t>
            </a:r>
          </a:p>
          <a:p>
            <a:r>
              <a:rPr lang="en-US" dirty="0" smtClean="0"/>
              <a:t>Safety Systems 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9C49-B747-F646-A781-66097B50DEF4}" type="datetime1">
              <a:rPr lang="en-US" smtClean="0"/>
              <a:pPr/>
              <a:t>11/3/2014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655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words about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374" y="1873250"/>
            <a:ext cx="4206875" cy="47783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primary safety functions</a:t>
            </a:r>
          </a:p>
          <a:p>
            <a:r>
              <a:rPr lang="en-US" dirty="0" smtClean="0"/>
              <a:t>Contain radioactive material to protect the public</a:t>
            </a:r>
          </a:p>
          <a:p>
            <a:pPr lvl="1"/>
            <a:r>
              <a:rPr lang="en-US" dirty="0" smtClean="0"/>
              <a:t>Many layers of containment</a:t>
            </a:r>
          </a:p>
          <a:p>
            <a:r>
              <a:rPr lang="en-US" dirty="0" smtClean="0"/>
              <a:t>Maintain ability to cool the fuel</a:t>
            </a:r>
          </a:p>
          <a:p>
            <a:pPr lvl="1"/>
            <a:r>
              <a:rPr lang="en-US" dirty="0" smtClean="0"/>
              <a:t>Emergency Core Cooling Systems to move additional cooling water through the core during accident scenarios</a:t>
            </a:r>
          </a:p>
          <a:p>
            <a:pPr lvl="1"/>
            <a:r>
              <a:rPr lang="en-US" dirty="0" smtClean="0"/>
              <a:t>Pumps driven by offsite power</a:t>
            </a:r>
          </a:p>
          <a:p>
            <a:pPr lvl="2"/>
            <a:r>
              <a:rPr lang="en-US" dirty="0" smtClean="0"/>
              <a:t>Backup battery power</a:t>
            </a:r>
          </a:p>
          <a:p>
            <a:pPr lvl="2"/>
            <a:r>
              <a:rPr lang="en-US" dirty="0" smtClean="0"/>
              <a:t>Backup diesel generators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423" y="2091239"/>
            <a:ext cx="3476634" cy="4345793"/>
          </a:xfrm>
          <a:prstGeom prst="roundRect">
            <a:avLst>
              <a:gd name="adj" fmla="val 5367"/>
            </a:avLst>
          </a:prstGeom>
          <a:ln w="63500" cap="rnd">
            <a:solidFill>
              <a:srgbClr val="333333"/>
            </a:solidFill>
          </a:ln>
          <a:effectLst>
            <a:reflection blurRad="6350" stA="50000" endA="275" endPos="40000" dist="228600" dir="5400000" sy="-100000" algn="bl" rotWithShape="0"/>
          </a:effectLst>
          <a:scene3d>
            <a:camera prst="isometricOffAxis2Left"/>
            <a:lightRig rig="contrasting" dir="t">
              <a:rot lat="0" lon="0" rev="3000000"/>
            </a:lightRig>
          </a:scene3d>
          <a:sp3d extrusionH="127000" contourW="127000" prstMaterial="matte">
            <a:bevelT w="95250" h="31750"/>
            <a:contourClr>
              <a:schemeClr val="accent6">
                <a:lumMod val="50000"/>
              </a:schemeClr>
            </a:contourClr>
          </a:sp3d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6A6E7-AA96-214F-AFAD-C96BEA18B65C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Reactors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777331"/>
            <a:ext cx="8461375" cy="167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Generation III+ reactors have more safety systems that are driven by natural forces like gravity and natural convection.</a:t>
            </a:r>
          </a:p>
          <a:p>
            <a:pPr lvl="1"/>
            <a:r>
              <a:rPr lang="en-US" dirty="0" smtClean="0"/>
              <a:t>Less susceptible to interruptions in offsite power and less reliant on backup diesel generators  </a:t>
            </a:r>
          </a:p>
          <a:p>
            <a:pPr lvl="1"/>
            <a:r>
              <a:rPr lang="en-US" dirty="0" smtClean="0"/>
              <a:t>Small Modular Reactors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767" y="3680414"/>
            <a:ext cx="4048125" cy="290107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127501" y="3486765"/>
            <a:ext cx="4730750" cy="2893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Generation IV reactors use alternative coolants such as helium, liquid metals, or molten salts.</a:t>
            </a:r>
          </a:p>
          <a:p>
            <a:pPr lvl="1"/>
            <a:r>
              <a:rPr lang="en-US" dirty="0" smtClean="0"/>
              <a:t>Operate at higher temperatures and offer improved efficiency </a:t>
            </a:r>
          </a:p>
          <a:p>
            <a:pPr lvl="1"/>
            <a:r>
              <a:rPr lang="en-US" dirty="0" smtClean="0"/>
              <a:t>Stronger passive safety features which rely on natural forces</a:t>
            </a:r>
          </a:p>
          <a:p>
            <a:pPr lvl="1"/>
            <a:r>
              <a:rPr lang="en-US" dirty="0" smtClean="0"/>
              <a:t>Enable alternative fuel cycles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8AE3-A956-E54C-B1AF-1CAD3B8D46EE}" type="datetime1">
              <a:rPr lang="en-US" smtClean="0"/>
              <a:pPr/>
              <a:t>11/3/2014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5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0"/>
            <a:ext cx="102895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44607"/>
            <a:ext cx="8305800" cy="97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1038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Progress in China – January 29 Photo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 descr="http://www.smnpc.com.cn/u/cms/www/201406/%E5%85%A8%E6%99%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2999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E4CD-0EA9-1348-8800-09E226D8691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207874" name="Picture 2" descr="http://www.smnpc.com.cn/u/cms/www/201405/20140424-%E5%A4%96%E6%99%AF-1%E5%8F%B7%E6%9C%BA%E7%BB%84%E6%A0%B8%E5%B2%9B%E5%86%85%E6%99%AF-%E9%99%88%E8%8E%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172" y="304800"/>
            <a:ext cx="9815283" cy="6214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snpemc.com/Upload/article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362" y="271912"/>
            <a:ext cx="6856867" cy="4568389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Energy </a:t>
            </a:r>
            <a:r>
              <a:rPr lang="en-US" dirty="0">
                <a:latin typeface="+mn-lt"/>
              </a:rPr>
              <a:t>101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08F3-6C5B-494C-ACD5-E2DBD5E3A9A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We’re going to wrestle with some big questions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82872"/>
            <a:ext cx="91440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venir Black"/>
                <a:cs typeface="Avenir Black"/>
              </a:rPr>
              <a:t>WHY?</a:t>
            </a:r>
            <a:endParaRPr lang="en-US" sz="1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9908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Energy </a:t>
            </a:r>
            <a:r>
              <a:rPr lang="en-US" dirty="0">
                <a:latin typeface="+mn-lt"/>
              </a:rPr>
              <a:t>101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08F3-6C5B-494C-ACD5-E2DBD5E3A9A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/>
          <a:srcRect l="-820" t="33706" r="820" b="32324"/>
          <a:stretch/>
        </p:blipFill>
        <p:spPr/>
      </p:pic>
    </p:spTree>
    <p:extLst>
      <p:ext uri="{BB962C8B-B14F-4D97-AF65-F5344CB8AC3E}">
        <p14:creationId xmlns:p14="http://schemas.microsoft.com/office/powerpoint/2010/main" val="10156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11785" b="11785"/>
          <a:stretch>
            <a:fillRect/>
          </a:stretch>
        </p:blipFill>
        <p:spPr>
          <a:xfrm>
            <a:off x="284163" y="444500"/>
            <a:ext cx="8574087" cy="43688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Energy </a:t>
            </a:r>
            <a:r>
              <a:rPr lang="en-US" dirty="0">
                <a:latin typeface="+mn-lt"/>
              </a:rPr>
              <a:t>101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208F3-6C5B-494C-ACD5-E2DBD5E3A9A4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philosoph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32" y="2992297"/>
            <a:ext cx="9182532" cy="2929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872"/>
            <a:ext cx="914400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venir Black"/>
                <a:cs typeface="Avenir Black"/>
              </a:rPr>
              <a:t>WHY?</a:t>
            </a:r>
            <a:endParaRPr lang="en-US" sz="1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241162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1058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Let’s get started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9C79-3980-8A44-97D0-3FBD6DF7AE0D}" type="datetime1">
              <a:rPr lang="en-US" smtClean="0"/>
              <a:pPr/>
              <a:t>11/3/2014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Congressional Seminar Series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67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7335</TotalTime>
  <Words>1869</Words>
  <Application>Microsoft Office PowerPoint</Application>
  <PresentationFormat>On-screen Show (4:3)</PresentationFormat>
  <Paragraphs>476</Paragraphs>
  <Slides>71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Apple Chancery</vt:lpstr>
      <vt:lpstr>Avenir Black</vt:lpstr>
      <vt:lpstr>Calibri</vt:lpstr>
      <vt:lpstr>Century Gothic</vt:lpstr>
      <vt:lpstr>Corbel</vt:lpstr>
      <vt:lpstr>Gill Sans</vt:lpstr>
      <vt:lpstr>Gill Sans Light</vt:lpstr>
      <vt:lpstr>Wingdings</vt:lpstr>
      <vt:lpstr>Spectrum</vt:lpstr>
      <vt:lpstr>Nuclear Energy 101</vt:lpstr>
      <vt:lpstr>Shippingport Reactor Vessel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we need more energy?</vt:lpstr>
      <vt:lpstr>Electricity Enables Human Development</vt:lpstr>
      <vt:lpstr>Electricity Enables Human Development</vt:lpstr>
      <vt:lpstr>Electricity Enables Human Development</vt:lpstr>
      <vt:lpstr>As nations develop they move up and to the right</vt:lpstr>
      <vt:lpstr>Per Capita Use is Informative, But Can Be Misleading</vt:lpstr>
      <vt:lpstr>Why do we need NUCLEAR energy?</vt:lpstr>
      <vt:lpstr>U.S. Electric Generation in 1998</vt:lpstr>
      <vt:lpstr>U.S. Electric Generation in 2010</vt:lpstr>
      <vt:lpstr>U.S. Electric Generation in 2011</vt:lpstr>
      <vt:lpstr>PowerPoint Presentation</vt:lpstr>
      <vt:lpstr>How does your coffee pot work?</vt:lpstr>
      <vt:lpstr>Coffee Pots: The Naked Truth  </vt:lpstr>
      <vt:lpstr>PowerPoint Presentation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How is a Power Plant like a Coffee Pot?</vt:lpstr>
      <vt:lpstr>PowerPoint Presentation</vt:lpstr>
      <vt:lpstr>It’s the Fuel!</vt:lpstr>
      <vt:lpstr>PowerPoint Presentation</vt:lpstr>
      <vt:lpstr>PowerPoint Presentation</vt:lpstr>
      <vt:lpstr>PowerPoint Presentation</vt:lpstr>
      <vt:lpstr>What is Nuclear Fission?</vt:lpstr>
      <vt:lpstr>What is Nuclear Fission?</vt:lpstr>
      <vt:lpstr>What is Nuclear Fission?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A Reality Check</vt:lpstr>
      <vt:lpstr>Let’s Build a Nuclear Power Plant</vt:lpstr>
      <vt:lpstr>Let’s Build a Nuclear Power Plant</vt:lpstr>
      <vt:lpstr>Let’s Build a Nuclear Power Plant</vt:lpstr>
      <vt:lpstr>Let’s Build a Nuclear Power Plant</vt:lpstr>
      <vt:lpstr>What’s so CRITICAL?</vt:lpstr>
      <vt:lpstr>Boiling Water Reactor (BWR)</vt:lpstr>
      <vt:lpstr>Pressurized Water Reactor (PWR)</vt:lpstr>
      <vt:lpstr>PWR Containment</vt:lpstr>
      <vt:lpstr>Pressurized Water Reactor</vt:lpstr>
      <vt:lpstr>BWR Containment</vt:lpstr>
      <vt:lpstr>Boiling Water Reactor</vt:lpstr>
      <vt:lpstr>POP QUIZ!!!</vt:lpstr>
      <vt:lpstr>PowerPoint Presentation</vt:lpstr>
      <vt:lpstr>PowerPoint Presentation</vt:lpstr>
      <vt:lpstr>PowerPoint Presentation</vt:lpstr>
      <vt:lpstr>PowerPoint Presentation</vt:lpstr>
      <vt:lpstr>BWR Containment</vt:lpstr>
      <vt:lpstr>Boiling Water Reactor</vt:lpstr>
      <vt:lpstr>What have we left out?</vt:lpstr>
      <vt:lpstr>A few words about SAFETY</vt:lpstr>
      <vt:lpstr>Advanced Reactors</vt:lpstr>
      <vt:lpstr>PowerPoint Presentation</vt:lpstr>
      <vt:lpstr>PowerPoint Presentation</vt:lpstr>
      <vt:lpstr>PowerPoint Presentation</vt:lpstr>
      <vt:lpstr>Nuclear Energy 101</vt:lpstr>
      <vt:lpstr>Nuclear Energy 101</vt:lpstr>
      <vt:lpstr>Nuclear Energy 101</vt:lpstr>
    </vt:vector>
  </TitlesOfParts>
  <Company>Argonne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Energy 101</dc:title>
  <dc:creator>David Pointer</dc:creator>
  <cp:lastModifiedBy>Ted Quinn</cp:lastModifiedBy>
  <cp:revision>82</cp:revision>
  <dcterms:created xsi:type="dcterms:W3CDTF">2012-03-07T19:49:52Z</dcterms:created>
  <dcterms:modified xsi:type="dcterms:W3CDTF">2014-11-08T00:19:18Z</dcterms:modified>
</cp:coreProperties>
</file>